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83" r:id="rId4"/>
    <p:sldId id="285" r:id="rId5"/>
    <p:sldId id="268" r:id="rId6"/>
    <p:sldId id="265" r:id="rId7"/>
    <p:sldId id="256" r:id="rId8"/>
    <p:sldId id="267" r:id="rId9"/>
    <p:sldId id="266" r:id="rId10"/>
    <p:sldId id="272" r:id="rId11"/>
    <p:sldId id="273" r:id="rId12"/>
    <p:sldId id="271" r:id="rId13"/>
    <p:sldId id="259" r:id="rId14"/>
    <p:sldId id="274" r:id="rId15"/>
    <p:sldId id="260" r:id="rId16"/>
    <p:sldId id="276" r:id="rId17"/>
    <p:sldId id="288" r:id="rId18"/>
    <p:sldId id="278" r:id="rId19"/>
    <p:sldId id="290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3E8DA0-7172-479C-8C97-30B9948D4F98}">
          <p14:sldIdLst>
            <p14:sldId id="257"/>
          </p14:sldIdLst>
        </p14:section>
        <p14:section name="Untitled Section" id="{21BE8021-5C61-473B-AC23-80CDF0DCE134}">
          <p14:sldIdLst>
            <p14:sldId id="258"/>
            <p14:sldId id="283"/>
            <p14:sldId id="285"/>
            <p14:sldId id="268"/>
            <p14:sldId id="265"/>
            <p14:sldId id="256"/>
            <p14:sldId id="267"/>
            <p14:sldId id="266"/>
            <p14:sldId id="272"/>
            <p14:sldId id="273"/>
            <p14:sldId id="271"/>
            <p14:sldId id="259"/>
            <p14:sldId id="274"/>
            <p14:sldId id="260"/>
            <p14:sldId id="276"/>
            <p14:sldId id="288"/>
            <p14:sldId id="278"/>
            <p14:sldId id="290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6B37F5-DD0C-4982-9386-8B6BB040A6FC}" v="58" dt="2025-03-06T05:46:49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ma Ngonga" userId="84805bc2-d07a-4ccf-a77e-3466604788dd" providerId="ADAL" clId="{DB6B37F5-DD0C-4982-9386-8B6BB040A6FC}"/>
    <pc:docChg chg="undo custSel modSld">
      <pc:chgData name="Nelma Ngonga" userId="84805bc2-d07a-4ccf-a77e-3466604788dd" providerId="ADAL" clId="{DB6B37F5-DD0C-4982-9386-8B6BB040A6FC}" dt="2025-03-06T05:46:49.832" v="115" actId="207"/>
      <pc:docMkLst>
        <pc:docMk/>
      </pc:docMkLst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3303887392" sldId="256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3303887392" sldId="256"/>
            <ac:spMk id="2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3303887392" sldId="256"/>
            <ac:spMk id="3" creationId="{00000000-0000-0000-0000-000000000000}"/>
          </ac:spMkLst>
        </pc:spChg>
      </pc:sldChg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952756905" sldId="257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952756905" sldId="257"/>
            <ac:spMk id="2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952756905" sldId="257"/>
            <ac:spMk id="5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952756905" sldId="257"/>
            <ac:spMk id="6" creationId="{00000000-0000-0000-0000-000000000000}"/>
          </ac:spMkLst>
        </pc:spChg>
      </pc:sldChg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4137648995" sldId="258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4137648995" sldId="258"/>
            <ac:spMk id="4" creationId="{00000000-0000-0000-0000-000000000000}"/>
          </ac:spMkLst>
        </pc:spChg>
      </pc:sldChg>
      <pc:sldChg chg="addSp delSp modSp mod">
        <pc:chgData name="Nelma Ngonga" userId="84805bc2-d07a-4ccf-a77e-3466604788dd" providerId="ADAL" clId="{DB6B37F5-DD0C-4982-9386-8B6BB040A6FC}" dt="2025-03-06T05:46:18.966" v="113"/>
        <pc:sldMkLst>
          <pc:docMk/>
          <pc:sldMk cId="1552423636" sldId="259"/>
        </pc:sldMkLst>
        <pc:spChg chg="del">
          <ac:chgData name="Nelma Ngonga" userId="84805bc2-d07a-4ccf-a77e-3466604788dd" providerId="ADAL" clId="{DB6B37F5-DD0C-4982-9386-8B6BB040A6FC}" dt="2025-03-06T05:40:15.348" v="82" actId="26606"/>
          <ac:spMkLst>
            <pc:docMk/>
            <pc:sldMk cId="1552423636" sldId="259"/>
            <ac:spMk id="3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552423636" sldId="259"/>
            <ac:spMk id="4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552423636" sldId="259"/>
            <ac:spMk id="5" creationId="{00000000-0000-0000-0000-000000000000}"/>
          </ac:spMkLst>
        </pc:spChg>
        <pc:graphicFrameChg chg="add mod modGraphic">
          <ac:chgData name="Nelma Ngonga" userId="84805bc2-d07a-4ccf-a77e-3466604788dd" providerId="ADAL" clId="{DB6B37F5-DD0C-4982-9386-8B6BB040A6FC}" dt="2025-03-06T05:40:29.420" v="84" actId="207"/>
          <ac:graphicFrameMkLst>
            <pc:docMk/>
            <pc:sldMk cId="1552423636" sldId="259"/>
            <ac:graphicFrameMk id="7" creationId="{2F54B4B4-837A-2FC2-479D-3AE19FC1F67A}"/>
          </ac:graphicFrameMkLst>
        </pc:graphicFrameChg>
      </pc:sldChg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1258183967" sldId="260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258183967" sldId="260"/>
            <ac:spMk id="2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258183967" sldId="260"/>
            <ac:spMk id="4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258183967" sldId="260"/>
            <ac:spMk id="5" creationId="{00000000-0000-0000-0000-000000000000}"/>
          </ac:spMkLst>
        </pc:spChg>
      </pc:sldChg>
      <pc:sldChg chg="addSp delSp modSp mod">
        <pc:chgData name="Nelma Ngonga" userId="84805bc2-d07a-4ccf-a77e-3466604788dd" providerId="ADAL" clId="{DB6B37F5-DD0C-4982-9386-8B6BB040A6FC}" dt="2025-03-06T05:46:18.966" v="113"/>
        <pc:sldMkLst>
          <pc:docMk/>
          <pc:sldMk cId="2537870439" sldId="265"/>
        </pc:sldMkLst>
        <pc:spChg chg="del mod">
          <ac:chgData name="Nelma Ngonga" userId="84805bc2-d07a-4ccf-a77e-3466604788dd" providerId="ADAL" clId="{DB6B37F5-DD0C-4982-9386-8B6BB040A6FC}" dt="2025-03-06T05:38:33.756" v="72" actId="26606"/>
          <ac:spMkLst>
            <pc:docMk/>
            <pc:sldMk cId="2537870439" sldId="265"/>
            <ac:spMk id="3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2537870439" sldId="265"/>
            <ac:spMk id="4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2537870439" sldId="265"/>
            <ac:spMk id="5" creationId="{00000000-0000-0000-0000-000000000000}"/>
          </ac:spMkLst>
        </pc:spChg>
        <pc:graphicFrameChg chg="add mod modGraphic">
          <ac:chgData name="Nelma Ngonga" userId="84805bc2-d07a-4ccf-a77e-3466604788dd" providerId="ADAL" clId="{DB6B37F5-DD0C-4982-9386-8B6BB040A6FC}" dt="2025-03-06T05:39:33.411" v="81" actId="2710"/>
          <ac:graphicFrameMkLst>
            <pc:docMk/>
            <pc:sldMk cId="2537870439" sldId="265"/>
            <ac:graphicFrameMk id="7" creationId="{268CD972-17AF-0048-8849-FFF965D2A203}"/>
          </ac:graphicFrameMkLst>
        </pc:graphicFrameChg>
      </pc:sldChg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1327807251" sldId="266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327807251" sldId="266"/>
            <ac:spMk id="6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327807251" sldId="266"/>
            <ac:spMk id="7" creationId="{00000000-0000-0000-0000-000000000000}"/>
          </ac:spMkLst>
        </pc:spChg>
      </pc:sldChg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4017916347" sldId="267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4017916347" sldId="267"/>
            <ac:spMk id="3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4017916347" sldId="267"/>
            <ac:spMk id="4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4017916347" sldId="267"/>
            <ac:spMk id="5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4017916347" sldId="267"/>
            <ac:spMk id="6" creationId="{00000000-0000-0000-0000-000000000000}"/>
          </ac:spMkLst>
        </pc:spChg>
      </pc:sldChg>
      <pc:sldChg chg="addSp delSp modSp mod">
        <pc:chgData name="Nelma Ngonga" userId="84805bc2-d07a-4ccf-a77e-3466604788dd" providerId="ADAL" clId="{DB6B37F5-DD0C-4982-9386-8B6BB040A6FC}" dt="2025-03-06T05:46:18.966" v="113"/>
        <pc:sldMkLst>
          <pc:docMk/>
          <pc:sldMk cId="2938099534" sldId="268"/>
        </pc:sldMkLst>
        <pc:spChg chg="del">
          <ac:chgData name="Nelma Ngonga" userId="84805bc2-d07a-4ccf-a77e-3466604788dd" providerId="ADAL" clId="{DB6B37F5-DD0C-4982-9386-8B6BB040A6FC}" dt="2025-03-06T05:35:52.988" v="63" actId="26606"/>
          <ac:spMkLst>
            <pc:docMk/>
            <pc:sldMk cId="2938099534" sldId="268"/>
            <ac:spMk id="3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2938099534" sldId="268"/>
            <ac:spMk id="4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2938099534" sldId="268"/>
            <ac:spMk id="5" creationId="{00000000-0000-0000-0000-000000000000}"/>
          </ac:spMkLst>
        </pc:spChg>
        <pc:graphicFrameChg chg="add mod modGraphic">
          <ac:chgData name="Nelma Ngonga" userId="84805bc2-d07a-4ccf-a77e-3466604788dd" providerId="ADAL" clId="{DB6B37F5-DD0C-4982-9386-8B6BB040A6FC}" dt="2025-03-06T05:36:54.785" v="68" actId="207"/>
          <ac:graphicFrameMkLst>
            <pc:docMk/>
            <pc:sldMk cId="2938099534" sldId="268"/>
            <ac:graphicFrameMk id="7" creationId="{F67BCA02-52A4-9400-D741-034AC8214576}"/>
          </ac:graphicFrameMkLst>
        </pc:graphicFrameChg>
      </pc:sldChg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617727804" sldId="271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617727804" sldId="271"/>
            <ac:spMk id="2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617727804" sldId="271"/>
            <ac:spMk id="3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617727804" sldId="271"/>
            <ac:spMk id="4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617727804" sldId="271"/>
            <ac:spMk id="5" creationId="{00000000-0000-0000-0000-000000000000}"/>
          </ac:spMkLst>
        </pc:spChg>
      </pc:sldChg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2894374935" sldId="272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2894374935" sldId="272"/>
            <ac:spMk id="2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2894374935" sldId="272"/>
            <ac:spMk id="5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2894374935" sldId="272"/>
            <ac:spMk id="6" creationId="{00000000-0000-0000-0000-000000000000}"/>
          </ac:spMkLst>
        </pc:spChg>
      </pc:sldChg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1499596798" sldId="273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499596798" sldId="273"/>
            <ac:spMk id="2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499596798" sldId="273"/>
            <ac:spMk id="5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499596798" sldId="273"/>
            <ac:spMk id="6" creationId="{00000000-0000-0000-0000-000000000000}"/>
          </ac:spMkLst>
        </pc:spChg>
      </pc:sldChg>
      <pc:sldChg chg="addSp delSp modSp mod setBg delDesignElem">
        <pc:chgData name="Nelma Ngonga" userId="84805bc2-d07a-4ccf-a77e-3466604788dd" providerId="ADAL" clId="{DB6B37F5-DD0C-4982-9386-8B6BB040A6FC}" dt="2025-03-06T05:46:18.966" v="113"/>
        <pc:sldMkLst>
          <pc:docMk/>
          <pc:sldMk cId="4104971542" sldId="274"/>
        </pc:sldMkLst>
        <pc:spChg chg="mod">
          <ac:chgData name="Nelma Ngonga" userId="84805bc2-d07a-4ccf-a77e-3466604788dd" providerId="ADAL" clId="{DB6B37F5-DD0C-4982-9386-8B6BB040A6FC}" dt="2025-03-06T05:45:31.694" v="105" actId="14100"/>
          <ac:spMkLst>
            <pc:docMk/>
            <pc:sldMk cId="4104971542" sldId="274"/>
            <ac:spMk id="2" creationId="{00000000-0000-0000-0000-000000000000}"/>
          </ac:spMkLst>
        </pc:spChg>
        <pc:spChg chg="add del">
          <ac:chgData name="Nelma Ngonga" userId="84805bc2-d07a-4ccf-a77e-3466604788dd" providerId="ADAL" clId="{DB6B37F5-DD0C-4982-9386-8B6BB040A6FC}" dt="2025-03-06T05:41:31.826" v="87" actId="26606"/>
          <ac:spMkLst>
            <pc:docMk/>
            <pc:sldMk cId="4104971542" sldId="274"/>
            <ac:spMk id="3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4104971542" sldId="274"/>
            <ac:spMk id="4" creationId="{00000000-0000-0000-0000-000000000000}"/>
          </ac:spMkLst>
        </pc:spChg>
        <pc:spChg chg="mod ord">
          <ac:chgData name="Nelma Ngonga" userId="84805bc2-d07a-4ccf-a77e-3466604788dd" providerId="ADAL" clId="{DB6B37F5-DD0C-4982-9386-8B6BB040A6FC}" dt="2025-03-06T05:46:18.966" v="113"/>
          <ac:spMkLst>
            <pc:docMk/>
            <pc:sldMk cId="4104971542" sldId="274"/>
            <ac:spMk id="5" creationId="{00000000-0000-0000-0000-000000000000}"/>
          </ac:spMkLst>
        </pc:spChg>
        <pc:grpChg chg="add del">
          <ac:chgData name="Nelma Ngonga" userId="84805bc2-d07a-4ccf-a77e-3466604788dd" providerId="ADAL" clId="{DB6B37F5-DD0C-4982-9386-8B6BB040A6FC}" dt="2025-03-06T05:46:18.966" v="113"/>
          <ac:grpSpMkLst>
            <pc:docMk/>
            <pc:sldMk cId="4104971542" sldId="274"/>
            <ac:grpSpMk id="3076" creationId="{8CE57D37-C2D0-066B-1AE3-6F4244344F27}"/>
          </ac:grpSpMkLst>
        </pc:grpChg>
        <pc:grpChg chg="add del">
          <ac:chgData name="Nelma Ngonga" userId="84805bc2-d07a-4ccf-a77e-3466604788dd" providerId="ADAL" clId="{DB6B37F5-DD0C-4982-9386-8B6BB040A6FC}" dt="2025-03-06T05:44:26.698" v="97" actId="26606"/>
          <ac:grpSpMkLst>
            <pc:docMk/>
            <pc:sldMk cId="4104971542" sldId="274"/>
            <ac:grpSpMk id="3079" creationId="{A5AFD70F-20E3-55D2-E154-7D4FACFBB016}"/>
          </ac:grpSpMkLst>
        </pc:grpChg>
        <pc:graphicFrameChg chg="add del">
          <ac:chgData name="Nelma Ngonga" userId="84805bc2-d07a-4ccf-a77e-3466604788dd" providerId="ADAL" clId="{DB6B37F5-DD0C-4982-9386-8B6BB040A6FC}" dt="2025-03-06T05:41:31.807" v="86" actId="26606"/>
          <ac:graphicFrameMkLst>
            <pc:docMk/>
            <pc:sldMk cId="4104971542" sldId="274"/>
            <ac:graphicFrameMk id="7" creationId="{3ECA036E-0B59-E605-4827-FD11B4BF85A4}"/>
          </ac:graphicFrameMkLst>
        </pc:graphicFrameChg>
        <pc:graphicFrameChg chg="add mod ord modGraphic">
          <ac:chgData name="Nelma Ngonga" userId="84805bc2-d07a-4ccf-a77e-3466604788dd" providerId="ADAL" clId="{DB6B37F5-DD0C-4982-9386-8B6BB040A6FC}" dt="2025-03-06T05:46:01.133" v="110" actId="207"/>
          <ac:graphicFrameMkLst>
            <pc:docMk/>
            <pc:sldMk cId="4104971542" sldId="274"/>
            <ac:graphicFrameMk id="9" creationId="{09ED5D7D-F573-E5CE-89EF-CE9763BC096A}"/>
          </ac:graphicFrameMkLst>
        </pc:graphicFrameChg>
        <pc:picChg chg="add mod">
          <ac:chgData name="Nelma Ngonga" userId="84805bc2-d07a-4ccf-a77e-3466604788dd" providerId="ADAL" clId="{DB6B37F5-DD0C-4982-9386-8B6BB040A6FC}" dt="2025-03-06T05:45:47.725" v="108" actId="14100"/>
          <ac:picMkLst>
            <pc:docMk/>
            <pc:sldMk cId="4104971542" sldId="274"/>
            <ac:picMk id="3074" creationId="{CB3A7394-C7B9-A69B-718B-4E804E552BD7}"/>
          </ac:picMkLst>
        </pc:picChg>
      </pc:sldChg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874443609" sldId="276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874443609" sldId="276"/>
            <ac:spMk id="2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874443609" sldId="276"/>
            <ac:spMk id="3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874443609" sldId="276"/>
            <ac:spMk id="4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874443609" sldId="276"/>
            <ac:spMk id="5" creationId="{00000000-0000-0000-0000-000000000000}"/>
          </ac:spMkLst>
        </pc:spChg>
      </pc:sldChg>
      <pc:sldChg chg="modSp">
        <pc:chgData name="Nelma Ngonga" userId="84805bc2-d07a-4ccf-a77e-3466604788dd" providerId="ADAL" clId="{DB6B37F5-DD0C-4982-9386-8B6BB040A6FC}" dt="2025-03-06T05:46:49.832" v="115" actId="207"/>
        <pc:sldMkLst>
          <pc:docMk/>
          <pc:sldMk cId="1613290403" sldId="278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613290403" sldId="278"/>
            <ac:spMk id="2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613290403" sldId="278"/>
            <ac:spMk id="4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613290403" sldId="278"/>
            <ac:spMk id="5" creationId="{00000000-0000-0000-0000-000000000000}"/>
          </ac:spMkLst>
        </pc:spChg>
        <pc:graphicFrameChg chg="mod">
          <ac:chgData name="Nelma Ngonga" userId="84805bc2-d07a-4ccf-a77e-3466604788dd" providerId="ADAL" clId="{DB6B37F5-DD0C-4982-9386-8B6BB040A6FC}" dt="2025-03-06T05:46:49.832" v="115" actId="207"/>
          <ac:graphicFrameMkLst>
            <pc:docMk/>
            <pc:sldMk cId="1613290403" sldId="278"/>
            <ac:graphicFrameMk id="7" creationId="{4706BCD3-3517-1B38-7E35-4278C5766C41}"/>
          </ac:graphicFrameMkLst>
        </pc:graphicFrameChg>
      </pc:sldChg>
      <pc:sldChg chg="delSp modSp delDesignElem">
        <pc:chgData name="Nelma Ngonga" userId="84805bc2-d07a-4ccf-a77e-3466604788dd" providerId="ADAL" clId="{DB6B37F5-DD0C-4982-9386-8B6BB040A6FC}" dt="2025-03-06T05:46:18.966" v="113"/>
        <pc:sldMkLst>
          <pc:docMk/>
          <pc:sldMk cId="1454677305" sldId="279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454677305" sldId="279"/>
            <ac:spMk id="4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454677305" sldId="279"/>
            <ac:spMk id="5" creationId="{00000000-0000-0000-0000-000000000000}"/>
          </ac:spMkLst>
        </pc:spChg>
        <pc:spChg chg="del">
          <ac:chgData name="Nelma Ngonga" userId="84805bc2-d07a-4ccf-a77e-3466604788dd" providerId="ADAL" clId="{DB6B37F5-DD0C-4982-9386-8B6BB040A6FC}" dt="2025-03-06T05:46:18.966" v="113"/>
          <ac:spMkLst>
            <pc:docMk/>
            <pc:sldMk cId="1454677305" sldId="279"/>
            <ac:spMk id="18" creationId="{04812C46-200A-4DEB-A05E-3ED6C68C2387}"/>
          </ac:spMkLst>
        </pc:spChg>
        <pc:spChg chg="del">
          <ac:chgData name="Nelma Ngonga" userId="84805bc2-d07a-4ccf-a77e-3466604788dd" providerId="ADAL" clId="{DB6B37F5-DD0C-4982-9386-8B6BB040A6FC}" dt="2025-03-06T05:46:18.966" v="113"/>
          <ac:spMkLst>
            <pc:docMk/>
            <pc:sldMk cId="1454677305" sldId="279"/>
            <ac:spMk id="20" creationId="{D1EA859B-E555-4109-94F3-6700E046E008}"/>
          </ac:spMkLst>
        </pc:spChg>
      </pc:sldChg>
      <pc:sldChg chg="modSp mod">
        <pc:chgData name="Nelma Ngonga" userId="84805bc2-d07a-4ccf-a77e-3466604788dd" providerId="ADAL" clId="{DB6B37F5-DD0C-4982-9386-8B6BB040A6FC}" dt="2025-03-06T05:46:18.966" v="113"/>
        <pc:sldMkLst>
          <pc:docMk/>
          <pc:sldMk cId="3642996088" sldId="280"/>
        </pc:sldMkLst>
        <pc:spChg chg="mod">
          <ac:chgData name="Nelma Ngonga" userId="84805bc2-d07a-4ccf-a77e-3466604788dd" providerId="ADAL" clId="{DB6B37F5-DD0C-4982-9386-8B6BB040A6FC}" dt="2025-03-06T05:23:46.969" v="30" actId="27636"/>
          <ac:spMkLst>
            <pc:docMk/>
            <pc:sldMk cId="3642996088" sldId="280"/>
            <ac:spMk id="3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3642996088" sldId="280"/>
            <ac:spMk id="4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3642996088" sldId="280"/>
            <ac:spMk id="5" creationId="{00000000-0000-0000-0000-000000000000}"/>
          </ac:spMkLst>
        </pc:spChg>
      </pc:sldChg>
      <pc:sldChg chg="modSp mod modAnim">
        <pc:chgData name="Nelma Ngonga" userId="84805bc2-d07a-4ccf-a77e-3466604788dd" providerId="ADAL" clId="{DB6B37F5-DD0C-4982-9386-8B6BB040A6FC}" dt="2025-03-06T05:46:18.966" v="113"/>
        <pc:sldMkLst>
          <pc:docMk/>
          <pc:sldMk cId="1146947142" sldId="283"/>
        </pc:sldMkLst>
        <pc:spChg chg="mod">
          <ac:chgData name="Nelma Ngonga" userId="84805bc2-d07a-4ccf-a77e-3466604788dd" providerId="ADAL" clId="{DB6B37F5-DD0C-4982-9386-8B6BB040A6FC}" dt="2025-03-06T05:24:28.323" v="32" actId="113"/>
          <ac:spMkLst>
            <pc:docMk/>
            <pc:sldMk cId="1146947142" sldId="283"/>
            <ac:spMk id="3" creationId="{FAA33B4E-4E01-D1F6-54A5-95A12A70149C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146947142" sldId="283"/>
            <ac:spMk id="4" creationId="{C280E14E-6FD6-265B-0F1D-F146E3304BD1}"/>
          </ac:spMkLst>
        </pc:spChg>
        <pc:spChg chg="mod">
          <ac:chgData name="Nelma Ngonga" userId="84805bc2-d07a-4ccf-a77e-3466604788dd" providerId="ADAL" clId="{DB6B37F5-DD0C-4982-9386-8B6BB040A6FC}" dt="2025-03-06T05:32:28.929" v="56" actId="208"/>
          <ac:spMkLst>
            <pc:docMk/>
            <pc:sldMk cId="1146947142" sldId="283"/>
            <ac:spMk id="10" creationId="{00000000-0000-0000-0000-000000000000}"/>
          </ac:spMkLst>
        </pc:spChg>
      </pc:sldChg>
      <pc:sldChg chg="modSp mod modAnim">
        <pc:chgData name="Nelma Ngonga" userId="84805bc2-d07a-4ccf-a77e-3466604788dd" providerId="ADAL" clId="{DB6B37F5-DD0C-4982-9386-8B6BB040A6FC}" dt="2025-03-06T05:46:18.966" v="113"/>
        <pc:sldMkLst>
          <pc:docMk/>
          <pc:sldMk cId="2494342591" sldId="285"/>
        </pc:sldMkLst>
        <pc:spChg chg="mod">
          <ac:chgData name="Nelma Ngonga" userId="84805bc2-d07a-4ccf-a77e-3466604788dd" providerId="ADAL" clId="{DB6B37F5-DD0C-4982-9386-8B6BB040A6FC}" dt="2025-03-06T05:33:53.893" v="60" actId="113"/>
          <ac:spMkLst>
            <pc:docMk/>
            <pc:sldMk cId="2494342591" sldId="285"/>
            <ac:spMk id="3" creationId="{00000000-0000-0000-0000-000000000000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2494342591" sldId="285"/>
            <ac:spMk id="5" creationId="{132AD7CA-DAB6-D827-3978-48280356C140}"/>
          </ac:spMkLst>
        </pc:spChg>
      </pc:sldChg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1988093544" sldId="288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1988093544" sldId="288"/>
            <ac:spMk id="5" creationId="{8275BD4F-4B89-DBD3-03CC-7C9962461A28}"/>
          </ac:spMkLst>
        </pc:spChg>
      </pc:sldChg>
      <pc:sldChg chg="modSp">
        <pc:chgData name="Nelma Ngonga" userId="84805bc2-d07a-4ccf-a77e-3466604788dd" providerId="ADAL" clId="{DB6B37F5-DD0C-4982-9386-8B6BB040A6FC}" dt="2025-03-06T05:46:18.966" v="113"/>
        <pc:sldMkLst>
          <pc:docMk/>
          <pc:sldMk cId="291845170" sldId="290"/>
        </pc:sldMkLst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291845170" sldId="290"/>
            <ac:spMk id="4" creationId="{A1223D8C-8DEB-2161-C92C-58021E168413}"/>
          </ac:spMkLst>
        </pc:spChg>
        <pc:spChg chg="mod">
          <ac:chgData name="Nelma Ngonga" userId="84805bc2-d07a-4ccf-a77e-3466604788dd" providerId="ADAL" clId="{DB6B37F5-DD0C-4982-9386-8B6BB040A6FC}" dt="2025-03-06T05:46:18.966" v="113"/>
          <ac:spMkLst>
            <pc:docMk/>
            <pc:sldMk cId="291845170" sldId="290"/>
            <ac:spMk id="5" creationId="{0A492BF7-8A99-5079-7F0D-B38B2C674D7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Folha1!$D$39</c:f>
              <c:strCache>
                <c:ptCount val="1"/>
                <c:pt idx="0">
                  <c:v>Escolas Superiores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Folha1!$E$38:$H$38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Folha1!$E$39:$H$39</c:f>
              <c:numCache>
                <c:formatCode>General</c:formatCode>
                <c:ptCount val="4"/>
                <c:pt idx="0">
                  <c:v>3430</c:v>
                </c:pt>
                <c:pt idx="1">
                  <c:v>3243</c:v>
                </c:pt>
                <c:pt idx="2">
                  <c:v>3227</c:v>
                </c:pt>
                <c:pt idx="3">
                  <c:v>3775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C-4F82-96A8-DC178FBE1743}"/>
            </c:ext>
          </c:extLst>
        </c:ser>
        <c:ser>
          <c:idx val="1"/>
          <c:order val="1"/>
          <c:tx>
            <c:strRef>
              <c:f>Folha1!$D$40</c:f>
              <c:strCache>
                <c:ptCount val="1"/>
                <c:pt idx="0">
                  <c:v>Institutos superiores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Folha1!$E$38:$H$38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Folha1!$E$40:$H$40</c:f>
              <c:numCache>
                <c:formatCode>General</c:formatCode>
                <c:ptCount val="4"/>
                <c:pt idx="0">
                  <c:v>41959</c:v>
                </c:pt>
                <c:pt idx="1">
                  <c:v>41360</c:v>
                </c:pt>
                <c:pt idx="2">
                  <c:v>43448</c:v>
                </c:pt>
                <c:pt idx="3">
                  <c:v>43978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4C-4F82-96A8-DC178FBE1743}"/>
            </c:ext>
          </c:extLst>
        </c:ser>
        <c:ser>
          <c:idx val="2"/>
          <c:order val="2"/>
          <c:tx>
            <c:strRef>
              <c:f>Folha1!$D$41</c:f>
              <c:strCache>
                <c:ptCount val="1"/>
                <c:pt idx="0">
                  <c:v>Institutos superiores Politécnicos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Folha1!$E$38:$H$38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Folha1!$E$41:$H$41</c:f>
              <c:numCache>
                <c:formatCode>General</c:formatCode>
                <c:ptCount val="4"/>
                <c:pt idx="0">
                  <c:v>5929</c:v>
                </c:pt>
                <c:pt idx="1">
                  <c:v>5769</c:v>
                </c:pt>
                <c:pt idx="2">
                  <c:v>5971</c:v>
                </c:pt>
                <c:pt idx="3">
                  <c:v>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4C-4F82-96A8-DC178FBE1743}"/>
            </c:ext>
          </c:extLst>
        </c:ser>
        <c:ser>
          <c:idx val="3"/>
          <c:order val="3"/>
          <c:tx>
            <c:strRef>
              <c:f>Folha1!$D$42</c:f>
              <c:strCache>
                <c:ptCount val="1"/>
                <c:pt idx="0">
                  <c:v>Universidades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Folha1!$E$38:$H$38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Folha1!$E$42:$H$42</c:f>
              <c:numCache>
                <c:formatCode>General</c:formatCode>
                <c:ptCount val="4"/>
                <c:pt idx="0">
                  <c:v>186459</c:v>
                </c:pt>
                <c:pt idx="1">
                  <c:v>185968</c:v>
                </c:pt>
                <c:pt idx="2">
                  <c:v>200581</c:v>
                </c:pt>
                <c:pt idx="3">
                  <c:v>217544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4C-4F82-96A8-DC178FBE17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99657760"/>
        <c:axId val="1299646880"/>
      </c:barChart>
      <c:catAx>
        <c:axId val="129965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646880"/>
        <c:crosses val="autoZero"/>
        <c:auto val="1"/>
        <c:lblAlgn val="ctr"/>
        <c:lblOffset val="100"/>
        <c:noMultiLvlLbl val="0"/>
      </c:catAx>
      <c:valAx>
        <c:axId val="129964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65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Folha1!$D$49</c:f>
              <c:strCache>
                <c:ptCount val="1"/>
                <c:pt idx="0">
                  <c:v>Escolas Superiores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Folha1!$E$48:$H$48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Folha1!$E$49:$H$49</c:f>
              <c:numCache>
                <c:formatCode>0.00%</c:formatCode>
                <c:ptCount val="4"/>
                <c:pt idx="0">
                  <c:v>1.4E-2</c:v>
                </c:pt>
                <c:pt idx="1">
                  <c:v>1.2999999999999999E-2</c:v>
                </c:pt>
                <c:pt idx="2">
                  <c:v>1.4E-2</c:v>
                </c:pt>
                <c:pt idx="3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2-4796-B3D0-834432A8B14B}"/>
            </c:ext>
          </c:extLst>
        </c:ser>
        <c:ser>
          <c:idx val="1"/>
          <c:order val="1"/>
          <c:tx>
            <c:strRef>
              <c:f>Folha1!$D$50</c:f>
              <c:strCache>
                <c:ptCount val="1"/>
                <c:pt idx="0">
                  <c:v>Institutos superiores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Folha1!$E$48:$H$48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Folha1!$E$50:$H$50</c:f>
              <c:numCache>
                <c:formatCode>0.00%</c:formatCode>
                <c:ptCount val="4"/>
                <c:pt idx="0">
                  <c:v>0.17499999999999999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2-4796-B3D0-834432A8B14B}"/>
            </c:ext>
          </c:extLst>
        </c:ser>
        <c:ser>
          <c:idx val="2"/>
          <c:order val="2"/>
          <c:tx>
            <c:strRef>
              <c:f>Folha1!$D$51</c:f>
              <c:strCache>
                <c:ptCount val="1"/>
                <c:pt idx="0">
                  <c:v>Institutos superiores Politécnicos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Folha1!$E$48:$H$48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Folha1!$E$51:$H$51</c:f>
              <c:numCache>
                <c:formatCode>0.00%</c:formatCode>
                <c:ptCount val="4"/>
                <c:pt idx="0">
                  <c:v>2.4E-2</c:v>
                </c:pt>
                <c:pt idx="1">
                  <c:v>2.4E-2</c:v>
                </c:pt>
                <c:pt idx="2">
                  <c:v>2.1999999999999999E-2</c:v>
                </c:pt>
                <c:pt idx="3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2-4796-B3D0-834432A8B14B}"/>
            </c:ext>
          </c:extLst>
        </c:ser>
        <c:ser>
          <c:idx val="3"/>
          <c:order val="3"/>
          <c:tx>
            <c:strRef>
              <c:f>Folha1!$D$52</c:f>
              <c:strCache>
                <c:ptCount val="1"/>
                <c:pt idx="0">
                  <c:v>Universidades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Folha1!$E$48:$H$48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Folha1!$E$52:$H$52</c:f>
              <c:numCache>
                <c:formatCode>0.00%</c:formatCode>
                <c:ptCount val="4"/>
                <c:pt idx="0">
                  <c:v>0.78700000000000003</c:v>
                </c:pt>
                <c:pt idx="1">
                  <c:v>0.79200000000000004</c:v>
                </c:pt>
                <c:pt idx="2">
                  <c:v>0.80200000000000005</c:v>
                </c:pt>
                <c:pt idx="3">
                  <c:v>0.78700000000000003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62-4796-B3D0-834432A8B1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99652864"/>
        <c:axId val="1299649056"/>
      </c:barChart>
      <c:catAx>
        <c:axId val="129965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649056"/>
        <c:crosses val="autoZero"/>
        <c:auto val="1"/>
        <c:lblAlgn val="ctr"/>
        <c:lblOffset val="100"/>
        <c:noMultiLvlLbl val="0"/>
      </c:catAx>
      <c:valAx>
        <c:axId val="129964905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65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hyperlink" Target="https://esheninger.blogspot.com/2014/03/global-connections-made-possible.html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hyperlink" Target="https://esheninger.blogspot.com/2014/03/global-connections-made-possible.html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96F85-9405-4E44-A559-1EE08645B5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3097EF-5C73-4D15-BC61-1A4B2AF3640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Explorar e estimular algumas reflexões iniciais sobre a análise de como o direito à educação poderá sobreviver aos efeitos do neoliberalismo, colocando tônica em dinâmicas do Capitalismo, socialismo e democracia, como metodologicamente ensaiado por Schumpeter (1984). </a:t>
          </a:r>
          <a:endParaRPr lang="en-US" dirty="0">
            <a:solidFill>
              <a:schemeClr val="tx1"/>
            </a:solidFill>
          </a:endParaRPr>
        </a:p>
      </dgm:t>
    </dgm:pt>
    <dgm:pt modelId="{CCEE8936-2233-4E1D-A842-E64ACBEFFF54}" type="parTrans" cxnId="{E68146A8-E940-4817-906C-E46905969768}">
      <dgm:prSet/>
      <dgm:spPr/>
      <dgm:t>
        <a:bodyPr/>
        <a:lstStyle/>
        <a:p>
          <a:endParaRPr lang="en-US"/>
        </a:p>
      </dgm:t>
    </dgm:pt>
    <dgm:pt modelId="{A5D63B1A-D3CD-40C6-B27C-3529AE413446}" type="sibTrans" cxnId="{E68146A8-E940-4817-906C-E46905969768}">
      <dgm:prSet/>
      <dgm:spPr/>
      <dgm:t>
        <a:bodyPr/>
        <a:lstStyle/>
        <a:p>
          <a:endParaRPr lang="en-US"/>
        </a:p>
      </dgm:t>
    </dgm:pt>
    <dgm:pt modelId="{1B93DBFF-09B1-40DD-A714-25CCCD9429F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>
              <a:solidFill>
                <a:schemeClr val="tx1"/>
              </a:solidFill>
            </a:rPr>
            <a:t>O foco no destaque dos aspectos teóricos e metodológicos que sustentam a construção de uma análise que antevê o esgotamento do sistema capitalista a partir do declínio da força da destruição criativa, força motriz da dinâmica capitalista para Schumpeter. Ou seja, como nos antecipamos?</a:t>
          </a:r>
          <a:endParaRPr lang="en-US">
            <a:solidFill>
              <a:schemeClr val="tx1"/>
            </a:solidFill>
          </a:endParaRPr>
        </a:p>
      </dgm:t>
    </dgm:pt>
    <dgm:pt modelId="{79C57A10-FEF8-4969-8B83-5B66FEB802D2}" type="parTrans" cxnId="{02D64951-9E5E-4777-8151-A80207B0DC22}">
      <dgm:prSet/>
      <dgm:spPr/>
      <dgm:t>
        <a:bodyPr/>
        <a:lstStyle/>
        <a:p>
          <a:endParaRPr lang="en-US"/>
        </a:p>
      </dgm:t>
    </dgm:pt>
    <dgm:pt modelId="{AA7584E7-0ECC-4C6B-858E-F7042196BE19}" type="sibTrans" cxnId="{02D64951-9E5E-4777-8151-A80207B0DC22}">
      <dgm:prSet/>
      <dgm:spPr/>
      <dgm:t>
        <a:bodyPr/>
        <a:lstStyle/>
        <a:p>
          <a:endParaRPr lang="en-US"/>
        </a:p>
      </dgm:t>
    </dgm:pt>
    <dgm:pt modelId="{E2307E34-3946-4432-8644-470F8AF15D9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(</a:t>
          </a:r>
          <a:r>
            <a:rPr lang="en-US" dirty="0" err="1">
              <a:solidFill>
                <a:schemeClr val="tx1"/>
              </a:solidFill>
            </a:rPr>
            <a:t>i</a:t>
          </a:r>
          <a:r>
            <a:rPr lang="en-US" dirty="0">
              <a:solidFill>
                <a:schemeClr val="tx1"/>
              </a:solidFill>
            </a:rPr>
            <a:t>) </a:t>
          </a:r>
          <a:r>
            <a:rPr lang="en-US" dirty="0" err="1">
              <a:solidFill>
                <a:schemeClr val="tx1"/>
              </a:solidFill>
            </a:rPr>
            <a:t>limitação</a:t>
          </a:r>
          <a:r>
            <a:rPr lang="en-US" dirty="0">
              <a:solidFill>
                <a:schemeClr val="tx1"/>
              </a:solidFill>
            </a:rPr>
            <a:t> do </a:t>
          </a:r>
          <a:r>
            <a:rPr lang="en-US" dirty="0" err="1">
              <a:solidFill>
                <a:schemeClr val="tx1"/>
              </a:solidFill>
            </a:rPr>
            <a:t>direito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acesso</a:t>
          </a:r>
          <a:r>
            <a:rPr lang="en-US" dirty="0">
              <a:solidFill>
                <a:schemeClr val="tx1"/>
              </a:solidFill>
            </a:rPr>
            <a:t>, (ii) </a:t>
          </a:r>
          <a:r>
            <a:rPr lang="en-US" dirty="0" err="1">
              <a:solidFill>
                <a:schemeClr val="tx1"/>
              </a:solidFill>
            </a:rPr>
            <a:t>financiamento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insuficiente</a:t>
          </a:r>
          <a:r>
            <a:rPr lang="en-US" dirty="0">
              <a:solidFill>
                <a:schemeClr val="tx1"/>
              </a:solidFill>
            </a:rPr>
            <a:t> para a </a:t>
          </a:r>
          <a:r>
            <a:rPr lang="en-US" dirty="0" err="1">
              <a:solidFill>
                <a:schemeClr val="tx1"/>
              </a:solidFill>
            </a:rPr>
            <a:t>demanda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pelo</a:t>
          </a:r>
          <a:r>
            <a:rPr lang="en-US" dirty="0">
              <a:solidFill>
                <a:schemeClr val="tx1"/>
              </a:solidFill>
            </a:rPr>
            <a:t> ES e (iii) a </a:t>
          </a:r>
          <a:r>
            <a:rPr lang="en-US" dirty="0" err="1">
              <a:solidFill>
                <a:schemeClr val="tx1"/>
              </a:solidFill>
            </a:rPr>
            <a:t>qualidade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produtos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gerados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pelas</a:t>
          </a:r>
          <a:r>
            <a:rPr lang="en-US" dirty="0">
              <a:solidFill>
                <a:schemeClr val="tx1"/>
              </a:solidFill>
            </a:rPr>
            <a:t> IES, </a:t>
          </a:r>
          <a:r>
            <a:rPr lang="en-US" dirty="0" err="1">
              <a:solidFill>
                <a:schemeClr val="tx1"/>
              </a:solidFill>
            </a:rPr>
            <a:t>nem</a:t>
          </a:r>
          <a:r>
            <a:rPr lang="en-US" dirty="0">
              <a:solidFill>
                <a:schemeClr val="tx1"/>
              </a:solidFill>
            </a:rPr>
            <a:t> sempre </a:t>
          </a:r>
          <a:r>
            <a:rPr lang="en-US" dirty="0" err="1">
              <a:solidFill>
                <a:schemeClr val="tx1"/>
              </a:solidFill>
            </a:rPr>
            <a:t>absorvidos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pelo</a:t>
          </a:r>
          <a:r>
            <a:rPr lang="en-US" dirty="0">
              <a:solidFill>
                <a:schemeClr val="tx1"/>
              </a:solidFill>
            </a:rPr>
            <a:t> Mercado (</a:t>
          </a:r>
          <a:r>
            <a:rPr lang="en-US" dirty="0" err="1">
              <a:solidFill>
                <a:schemeClr val="tx1"/>
              </a:solidFill>
            </a:rPr>
            <a:t>D</a:t>
          </a:r>
          <a:r>
            <a:rPr lang="en-US" i="1" dirty="0" err="1">
              <a:solidFill>
                <a:schemeClr val="tx1"/>
              </a:solidFill>
            </a:rPr>
            <a:t>esemprego</a:t>
          </a:r>
          <a:r>
            <a:rPr lang="en-US" i="1" dirty="0">
              <a:solidFill>
                <a:schemeClr val="tx1"/>
              </a:solidFill>
            </a:rPr>
            <a:t> </a:t>
          </a:r>
          <a:r>
            <a:rPr lang="en-US" i="1" dirty="0" err="1">
              <a:solidFill>
                <a:schemeClr val="tx1"/>
              </a:solidFill>
            </a:rPr>
            <a:t>funcional</a:t>
          </a:r>
          <a:r>
            <a:rPr lang="en-US" i="1" dirty="0">
              <a:solidFill>
                <a:schemeClr val="tx1"/>
              </a:solidFill>
            </a:rPr>
            <a:t>)</a:t>
          </a:r>
          <a:r>
            <a:rPr lang="en-US" dirty="0">
              <a:solidFill>
                <a:schemeClr val="tx1"/>
              </a:solidFill>
            </a:rPr>
            <a:t>.  </a:t>
          </a:r>
        </a:p>
      </dgm:t>
    </dgm:pt>
    <dgm:pt modelId="{D079596E-11E2-4ECD-A6F1-D8F3BE953DAD}" type="parTrans" cxnId="{5EAC312E-AE81-490E-A53E-BE7A4A597847}">
      <dgm:prSet/>
      <dgm:spPr/>
      <dgm:t>
        <a:bodyPr/>
        <a:lstStyle/>
        <a:p>
          <a:endParaRPr lang="en-US"/>
        </a:p>
      </dgm:t>
    </dgm:pt>
    <dgm:pt modelId="{5D986E81-A744-4979-8779-F1A075BF7DDB}" type="sibTrans" cxnId="{5EAC312E-AE81-490E-A53E-BE7A4A597847}">
      <dgm:prSet/>
      <dgm:spPr/>
      <dgm:t>
        <a:bodyPr/>
        <a:lstStyle/>
        <a:p>
          <a:endParaRPr lang="en-US"/>
        </a:p>
      </dgm:t>
    </dgm:pt>
    <dgm:pt modelId="{592B883F-FFD6-4553-B870-9920F6DF9AA0}" type="pres">
      <dgm:prSet presAssocID="{03696F85-9405-4E44-A559-1EE08645B591}" presName="linear" presStyleCnt="0">
        <dgm:presLayoutVars>
          <dgm:animLvl val="lvl"/>
          <dgm:resizeHandles val="exact"/>
        </dgm:presLayoutVars>
      </dgm:prSet>
      <dgm:spPr/>
    </dgm:pt>
    <dgm:pt modelId="{F95F2914-448C-415B-8FCA-7F081B89B19C}" type="pres">
      <dgm:prSet presAssocID="{FE3097EF-5C73-4D15-BC61-1A4B2AF364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AE7162-078F-485E-87FE-4523D1C684E3}" type="pres">
      <dgm:prSet presAssocID="{A5D63B1A-D3CD-40C6-B27C-3529AE413446}" presName="spacer" presStyleCnt="0"/>
      <dgm:spPr/>
    </dgm:pt>
    <dgm:pt modelId="{368BEE90-C7C2-4A52-95A7-32B34CC80C2B}" type="pres">
      <dgm:prSet presAssocID="{1B93DBFF-09B1-40DD-A714-25CCCD9429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F61564-E7C9-4CFE-A958-E09B5B3DCAD3}" type="pres">
      <dgm:prSet presAssocID="{AA7584E7-0ECC-4C6B-858E-F7042196BE19}" presName="spacer" presStyleCnt="0"/>
      <dgm:spPr/>
    </dgm:pt>
    <dgm:pt modelId="{34239B63-388B-4CE7-89DC-0075A939F025}" type="pres">
      <dgm:prSet presAssocID="{E2307E34-3946-4432-8644-470F8AF15D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AC312E-AE81-490E-A53E-BE7A4A597847}" srcId="{03696F85-9405-4E44-A559-1EE08645B591}" destId="{E2307E34-3946-4432-8644-470F8AF15D9A}" srcOrd="2" destOrd="0" parTransId="{D079596E-11E2-4ECD-A6F1-D8F3BE953DAD}" sibTransId="{5D986E81-A744-4979-8779-F1A075BF7DDB}"/>
    <dgm:cxn modelId="{02D64951-9E5E-4777-8151-A80207B0DC22}" srcId="{03696F85-9405-4E44-A559-1EE08645B591}" destId="{1B93DBFF-09B1-40DD-A714-25CCCD9429F9}" srcOrd="1" destOrd="0" parTransId="{79C57A10-FEF8-4969-8B83-5B66FEB802D2}" sibTransId="{AA7584E7-0ECC-4C6B-858E-F7042196BE19}"/>
    <dgm:cxn modelId="{391AD755-1321-4C35-8EA9-0A510E3474BF}" type="presOf" srcId="{FE3097EF-5C73-4D15-BC61-1A4B2AF36407}" destId="{F95F2914-448C-415B-8FCA-7F081B89B19C}" srcOrd="0" destOrd="0" presId="urn:microsoft.com/office/officeart/2005/8/layout/vList2"/>
    <dgm:cxn modelId="{5D49ED9C-7E92-45DA-A799-451AF48C6AFB}" type="presOf" srcId="{1B93DBFF-09B1-40DD-A714-25CCCD9429F9}" destId="{368BEE90-C7C2-4A52-95A7-32B34CC80C2B}" srcOrd="0" destOrd="0" presId="urn:microsoft.com/office/officeart/2005/8/layout/vList2"/>
    <dgm:cxn modelId="{FBEBAAA4-6D22-4FAF-B350-D5F0503318C9}" type="presOf" srcId="{E2307E34-3946-4432-8644-470F8AF15D9A}" destId="{34239B63-388B-4CE7-89DC-0075A939F025}" srcOrd="0" destOrd="0" presId="urn:microsoft.com/office/officeart/2005/8/layout/vList2"/>
    <dgm:cxn modelId="{E68146A8-E940-4817-906C-E46905969768}" srcId="{03696F85-9405-4E44-A559-1EE08645B591}" destId="{FE3097EF-5C73-4D15-BC61-1A4B2AF36407}" srcOrd="0" destOrd="0" parTransId="{CCEE8936-2233-4E1D-A842-E64ACBEFFF54}" sibTransId="{A5D63B1A-D3CD-40C6-B27C-3529AE413446}"/>
    <dgm:cxn modelId="{D9D9F3E4-C99E-48EE-9165-CACEDE2BA05E}" type="presOf" srcId="{03696F85-9405-4E44-A559-1EE08645B591}" destId="{592B883F-FFD6-4553-B870-9920F6DF9AA0}" srcOrd="0" destOrd="0" presId="urn:microsoft.com/office/officeart/2005/8/layout/vList2"/>
    <dgm:cxn modelId="{025E3B97-88B2-42E7-8487-1A7C83724ED4}" type="presParOf" srcId="{592B883F-FFD6-4553-B870-9920F6DF9AA0}" destId="{F95F2914-448C-415B-8FCA-7F081B89B19C}" srcOrd="0" destOrd="0" presId="urn:microsoft.com/office/officeart/2005/8/layout/vList2"/>
    <dgm:cxn modelId="{5E870909-7C8C-4A4D-8E0F-C8F901162A09}" type="presParOf" srcId="{592B883F-FFD6-4553-B870-9920F6DF9AA0}" destId="{D1AE7162-078F-485E-87FE-4523D1C684E3}" srcOrd="1" destOrd="0" presId="urn:microsoft.com/office/officeart/2005/8/layout/vList2"/>
    <dgm:cxn modelId="{7BB7F8AB-CF53-49A3-BE75-97BA1439A6F8}" type="presParOf" srcId="{592B883F-FFD6-4553-B870-9920F6DF9AA0}" destId="{368BEE90-C7C2-4A52-95A7-32B34CC80C2B}" srcOrd="2" destOrd="0" presId="urn:microsoft.com/office/officeart/2005/8/layout/vList2"/>
    <dgm:cxn modelId="{008936F1-4407-47BC-8BCF-019E7974BBE4}" type="presParOf" srcId="{592B883F-FFD6-4553-B870-9920F6DF9AA0}" destId="{CEF61564-E7C9-4CFE-A958-E09B5B3DCAD3}" srcOrd="3" destOrd="0" presId="urn:microsoft.com/office/officeart/2005/8/layout/vList2"/>
    <dgm:cxn modelId="{B80AC345-BB1D-4BFA-A30C-FF4D4630FDE0}" type="presParOf" srcId="{592B883F-FFD6-4553-B870-9920F6DF9AA0}" destId="{34239B63-388B-4CE7-89DC-0075A939F0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B3484-8003-42C2-9544-F80CAED68A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E90662-58C4-42DE-A8A1-B0A8AE4A268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b="0" i="0">
              <a:solidFill>
                <a:schemeClr val="tx1"/>
              </a:solidFill>
            </a:rPr>
            <a:t>EPT articula o trabalho </a:t>
          </a:r>
          <a:r>
            <a:rPr lang="pt-BR" b="1" i="0">
              <a:solidFill>
                <a:schemeClr val="tx1"/>
              </a:solidFill>
            </a:rPr>
            <a:t>intelectual e manual</a:t>
          </a:r>
          <a:r>
            <a:rPr lang="pt-BR" b="0" i="0">
              <a:solidFill>
                <a:schemeClr val="tx1"/>
              </a:solidFill>
            </a:rPr>
            <a:t>, e desenvolve a compreensão da organização do trabalho, enquadrando-se no STEM. </a:t>
          </a:r>
          <a:endParaRPr lang="en-US">
            <a:solidFill>
              <a:schemeClr val="tx1"/>
            </a:solidFill>
          </a:endParaRPr>
        </a:p>
      </dgm:t>
    </dgm:pt>
    <dgm:pt modelId="{16CBFB53-9450-4EA8-93C3-A1008812B0C1}" type="parTrans" cxnId="{AD4C6865-4F62-4E02-B1F2-561BA99444B3}">
      <dgm:prSet/>
      <dgm:spPr/>
      <dgm:t>
        <a:bodyPr/>
        <a:lstStyle/>
        <a:p>
          <a:endParaRPr lang="en-US"/>
        </a:p>
      </dgm:t>
    </dgm:pt>
    <dgm:pt modelId="{F0F16A90-997A-4E36-B002-A0BA7DCA7988}" type="sibTrans" cxnId="{AD4C6865-4F62-4E02-B1F2-561BA99444B3}">
      <dgm:prSet/>
      <dgm:spPr/>
      <dgm:t>
        <a:bodyPr/>
        <a:lstStyle/>
        <a:p>
          <a:endParaRPr lang="en-US"/>
        </a:p>
      </dgm:t>
    </dgm:pt>
    <dgm:pt modelId="{27084ED3-96DB-41F9-BE73-ED2576E7704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PT" dirty="0">
              <a:solidFill>
                <a:schemeClr val="tx1"/>
              </a:solidFill>
            </a:rPr>
            <a:t>Plano Estratégico do Ensino Superior (2000-2010) - equilíbrio entre o ensino universitário e o politécnico em função das necessidades do país, </a:t>
          </a:r>
          <a:endParaRPr lang="en-US" dirty="0">
            <a:solidFill>
              <a:schemeClr val="tx1"/>
            </a:solidFill>
          </a:endParaRPr>
        </a:p>
      </dgm:t>
    </dgm:pt>
    <dgm:pt modelId="{547BEA01-16B8-48DA-B3AE-9105D7C37668}" type="parTrans" cxnId="{BC8672B3-2110-4B2A-BBA5-CB4CBF8896C2}">
      <dgm:prSet/>
      <dgm:spPr/>
      <dgm:t>
        <a:bodyPr/>
        <a:lstStyle/>
        <a:p>
          <a:endParaRPr lang="en-US"/>
        </a:p>
      </dgm:t>
    </dgm:pt>
    <dgm:pt modelId="{E19D26D7-51E1-4742-88E6-8B3223A8AD47}" type="sibTrans" cxnId="{BC8672B3-2110-4B2A-BBA5-CB4CBF8896C2}">
      <dgm:prSet/>
      <dgm:spPr/>
      <dgm:t>
        <a:bodyPr/>
        <a:lstStyle/>
        <a:p>
          <a:endParaRPr lang="en-US"/>
        </a:p>
      </dgm:t>
    </dgm:pt>
    <dgm:pt modelId="{C5BEF0F1-D199-4ECB-993C-1F3E6E3DC6A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PT" dirty="0">
              <a:solidFill>
                <a:schemeClr val="tx1"/>
              </a:solidFill>
            </a:rPr>
            <a:t>Instalação de pelo menos um ISP em cada província, facto não consumado, o que afecta consideravelmente a área do STEM.</a:t>
          </a:r>
          <a:endParaRPr lang="en-US" dirty="0">
            <a:solidFill>
              <a:schemeClr val="tx1"/>
            </a:solidFill>
          </a:endParaRPr>
        </a:p>
      </dgm:t>
    </dgm:pt>
    <dgm:pt modelId="{522FDC37-8DB5-4072-AE9D-913B80B04FD4}" type="parTrans" cxnId="{B179EB76-32CA-4314-B96E-07857CD8EFD1}">
      <dgm:prSet/>
      <dgm:spPr/>
      <dgm:t>
        <a:bodyPr/>
        <a:lstStyle/>
        <a:p>
          <a:endParaRPr lang="en-US"/>
        </a:p>
      </dgm:t>
    </dgm:pt>
    <dgm:pt modelId="{E78B3DC2-A364-4F06-80B9-34D08FE2C694}" type="sibTrans" cxnId="{B179EB76-32CA-4314-B96E-07857CD8EFD1}">
      <dgm:prSet/>
      <dgm:spPr/>
      <dgm:t>
        <a:bodyPr/>
        <a:lstStyle/>
        <a:p>
          <a:endParaRPr lang="en-US"/>
        </a:p>
      </dgm:t>
    </dgm:pt>
    <dgm:pt modelId="{BFEA8A0D-7DE7-4A1D-A2CC-47639B1547C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dirty="0">
              <a:solidFill>
                <a:schemeClr val="tx1"/>
              </a:solidFill>
            </a:rPr>
            <a:t>ISPM, 2005, ao lado do ISPT, ISPG, ISPS e mais tarde: ISP Mecuburi e ISP Quissico (2024), mas os seus efeitos em termos de crescimento são ainda tímidos </a:t>
          </a:r>
          <a:r>
            <a:rPr lang="pt-PT" dirty="0">
              <a:solidFill>
                <a:schemeClr val="tx1"/>
              </a:solidFill>
            </a:rPr>
            <a:t>(Vide Gráficos Abaixo).</a:t>
          </a:r>
          <a:endParaRPr lang="en-US" dirty="0">
            <a:solidFill>
              <a:schemeClr val="tx1"/>
            </a:solidFill>
          </a:endParaRPr>
        </a:p>
      </dgm:t>
    </dgm:pt>
    <dgm:pt modelId="{2780707D-9503-48D1-B1DE-42B7E07C5AAC}" type="parTrans" cxnId="{A7332DED-48B7-412A-B54D-58ACB308C859}">
      <dgm:prSet/>
      <dgm:spPr/>
      <dgm:t>
        <a:bodyPr/>
        <a:lstStyle/>
        <a:p>
          <a:endParaRPr lang="en-NZ"/>
        </a:p>
      </dgm:t>
    </dgm:pt>
    <dgm:pt modelId="{AFF5F9CE-2C8D-4EE1-9EC9-087FBDBF18BE}" type="sibTrans" cxnId="{A7332DED-48B7-412A-B54D-58ACB308C859}">
      <dgm:prSet/>
      <dgm:spPr/>
      <dgm:t>
        <a:bodyPr/>
        <a:lstStyle/>
        <a:p>
          <a:endParaRPr lang="en-NZ"/>
        </a:p>
      </dgm:t>
    </dgm:pt>
    <dgm:pt modelId="{D497974A-3991-460D-AC18-70929DA50D93}" type="pres">
      <dgm:prSet presAssocID="{937B3484-8003-42C2-9544-F80CAED68A79}" presName="linear" presStyleCnt="0">
        <dgm:presLayoutVars>
          <dgm:animLvl val="lvl"/>
          <dgm:resizeHandles val="exact"/>
        </dgm:presLayoutVars>
      </dgm:prSet>
      <dgm:spPr/>
    </dgm:pt>
    <dgm:pt modelId="{EA3943C1-BB4E-434D-AF0B-B290064E948E}" type="pres">
      <dgm:prSet presAssocID="{42E90662-58C4-42DE-A8A1-B0A8AE4A268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2DDD8C7-07B2-47A4-9120-A41EC067147E}" type="pres">
      <dgm:prSet presAssocID="{F0F16A90-997A-4E36-B002-A0BA7DCA7988}" presName="spacer" presStyleCnt="0"/>
      <dgm:spPr/>
    </dgm:pt>
    <dgm:pt modelId="{887B9E82-E63B-4085-9336-7D386437D959}" type="pres">
      <dgm:prSet presAssocID="{27084ED3-96DB-41F9-BE73-ED2576E770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4A8F05B-C36B-482C-886F-8F2A79DB8702}" type="pres">
      <dgm:prSet presAssocID="{E19D26D7-51E1-4742-88E6-8B3223A8AD47}" presName="spacer" presStyleCnt="0"/>
      <dgm:spPr/>
    </dgm:pt>
    <dgm:pt modelId="{53888EB1-9CE6-4DC4-ADB3-46353BF1102F}" type="pres">
      <dgm:prSet presAssocID="{C5BEF0F1-D199-4ECB-993C-1F3E6E3DC6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2A4EBA-5D2E-4B2A-A878-A289AE485D19}" type="pres">
      <dgm:prSet presAssocID="{E78B3DC2-A364-4F06-80B9-34D08FE2C694}" presName="spacer" presStyleCnt="0"/>
      <dgm:spPr/>
    </dgm:pt>
    <dgm:pt modelId="{542A0484-D6C1-4EA7-87D5-C3A1F7E95360}" type="pres">
      <dgm:prSet presAssocID="{BFEA8A0D-7DE7-4A1D-A2CC-47639B1547C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D9E319-8851-40F5-AF04-50C9A27C1A36}" type="presOf" srcId="{BFEA8A0D-7DE7-4A1D-A2CC-47639B1547C6}" destId="{542A0484-D6C1-4EA7-87D5-C3A1F7E95360}" srcOrd="0" destOrd="0" presId="urn:microsoft.com/office/officeart/2005/8/layout/vList2"/>
    <dgm:cxn modelId="{528F4545-F2CD-4D32-9746-C2F028AB3175}" type="presOf" srcId="{42E90662-58C4-42DE-A8A1-B0A8AE4A2683}" destId="{EA3943C1-BB4E-434D-AF0B-B290064E948E}" srcOrd="0" destOrd="0" presId="urn:microsoft.com/office/officeart/2005/8/layout/vList2"/>
    <dgm:cxn modelId="{AD4C6865-4F62-4E02-B1F2-561BA99444B3}" srcId="{937B3484-8003-42C2-9544-F80CAED68A79}" destId="{42E90662-58C4-42DE-A8A1-B0A8AE4A2683}" srcOrd="0" destOrd="0" parTransId="{16CBFB53-9450-4EA8-93C3-A1008812B0C1}" sibTransId="{F0F16A90-997A-4E36-B002-A0BA7DCA7988}"/>
    <dgm:cxn modelId="{B7DE7245-F05C-4ACA-9A0F-C5E8E047E1EE}" type="presOf" srcId="{C5BEF0F1-D199-4ECB-993C-1F3E6E3DC6AF}" destId="{53888EB1-9CE6-4DC4-ADB3-46353BF1102F}" srcOrd="0" destOrd="0" presId="urn:microsoft.com/office/officeart/2005/8/layout/vList2"/>
    <dgm:cxn modelId="{83B5C776-DA39-4502-B838-C269C9FC4A6F}" type="presOf" srcId="{27084ED3-96DB-41F9-BE73-ED2576E7704D}" destId="{887B9E82-E63B-4085-9336-7D386437D959}" srcOrd="0" destOrd="0" presId="urn:microsoft.com/office/officeart/2005/8/layout/vList2"/>
    <dgm:cxn modelId="{B179EB76-32CA-4314-B96E-07857CD8EFD1}" srcId="{937B3484-8003-42C2-9544-F80CAED68A79}" destId="{C5BEF0F1-D199-4ECB-993C-1F3E6E3DC6AF}" srcOrd="2" destOrd="0" parTransId="{522FDC37-8DB5-4072-AE9D-913B80B04FD4}" sibTransId="{E78B3DC2-A364-4F06-80B9-34D08FE2C694}"/>
    <dgm:cxn modelId="{BC8672B3-2110-4B2A-BBA5-CB4CBF8896C2}" srcId="{937B3484-8003-42C2-9544-F80CAED68A79}" destId="{27084ED3-96DB-41F9-BE73-ED2576E7704D}" srcOrd="1" destOrd="0" parTransId="{547BEA01-16B8-48DA-B3AE-9105D7C37668}" sibTransId="{E19D26D7-51E1-4742-88E6-8B3223A8AD47}"/>
    <dgm:cxn modelId="{79A088BF-BC4D-42D5-8529-01CD8F05C5E5}" type="presOf" srcId="{937B3484-8003-42C2-9544-F80CAED68A79}" destId="{D497974A-3991-460D-AC18-70929DA50D93}" srcOrd="0" destOrd="0" presId="urn:microsoft.com/office/officeart/2005/8/layout/vList2"/>
    <dgm:cxn modelId="{A7332DED-48B7-412A-B54D-58ACB308C859}" srcId="{937B3484-8003-42C2-9544-F80CAED68A79}" destId="{BFEA8A0D-7DE7-4A1D-A2CC-47639B1547C6}" srcOrd="3" destOrd="0" parTransId="{2780707D-9503-48D1-B1DE-42B7E07C5AAC}" sibTransId="{AFF5F9CE-2C8D-4EE1-9EC9-087FBDBF18BE}"/>
    <dgm:cxn modelId="{5B3402EE-EFD6-45F7-A619-DA0C99A688B1}" type="presParOf" srcId="{D497974A-3991-460D-AC18-70929DA50D93}" destId="{EA3943C1-BB4E-434D-AF0B-B290064E948E}" srcOrd="0" destOrd="0" presId="urn:microsoft.com/office/officeart/2005/8/layout/vList2"/>
    <dgm:cxn modelId="{50C99DCC-1E0E-41A5-98C8-81F4511F9203}" type="presParOf" srcId="{D497974A-3991-460D-AC18-70929DA50D93}" destId="{E2DDD8C7-07B2-47A4-9120-A41EC067147E}" srcOrd="1" destOrd="0" presId="urn:microsoft.com/office/officeart/2005/8/layout/vList2"/>
    <dgm:cxn modelId="{7BF41C5D-E17F-4F6E-B3D7-87A61452EEC6}" type="presParOf" srcId="{D497974A-3991-460D-AC18-70929DA50D93}" destId="{887B9E82-E63B-4085-9336-7D386437D959}" srcOrd="2" destOrd="0" presId="urn:microsoft.com/office/officeart/2005/8/layout/vList2"/>
    <dgm:cxn modelId="{DE42B000-E73D-4E60-B699-AC63B6CF192B}" type="presParOf" srcId="{D497974A-3991-460D-AC18-70929DA50D93}" destId="{F4A8F05B-C36B-482C-886F-8F2A79DB8702}" srcOrd="3" destOrd="0" presId="urn:microsoft.com/office/officeart/2005/8/layout/vList2"/>
    <dgm:cxn modelId="{D0AAA87B-203A-416E-A19A-4E433D414E5E}" type="presParOf" srcId="{D497974A-3991-460D-AC18-70929DA50D93}" destId="{53888EB1-9CE6-4DC4-ADB3-46353BF1102F}" srcOrd="4" destOrd="0" presId="urn:microsoft.com/office/officeart/2005/8/layout/vList2"/>
    <dgm:cxn modelId="{55800807-159A-4847-9D4C-A9209839A9D6}" type="presParOf" srcId="{D497974A-3991-460D-AC18-70929DA50D93}" destId="{CD2A4EBA-5D2E-4B2A-A878-A289AE485D19}" srcOrd="5" destOrd="0" presId="urn:microsoft.com/office/officeart/2005/8/layout/vList2"/>
    <dgm:cxn modelId="{64BDF635-E1A6-412D-9DBD-F15EBF95732B}" type="presParOf" srcId="{D497974A-3991-460D-AC18-70929DA50D93}" destId="{542A0484-D6C1-4EA7-87D5-C3A1F7E953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3BEFD-3AC6-41C3-B8C8-1B4508BB01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CA6BCF-4AE4-486C-AE41-BFABEA4D664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PT">
              <a:solidFill>
                <a:schemeClr val="tx1"/>
              </a:solidFill>
            </a:rPr>
            <a:t>Ora, a pop. estudantil do ES em Moçambique - </a:t>
          </a:r>
          <a:r>
            <a:rPr lang="pt-PT" b="1">
              <a:solidFill>
                <a:schemeClr val="tx1"/>
              </a:solidFill>
            </a:rPr>
            <a:t>271.292</a:t>
          </a:r>
          <a:r>
            <a:rPr lang="pt-PT">
              <a:solidFill>
                <a:schemeClr val="tx1"/>
              </a:solidFill>
            </a:rPr>
            <a:t>, em 57 IES (50% Priv/Pub). </a:t>
          </a:r>
          <a:endParaRPr lang="en-US">
            <a:solidFill>
              <a:schemeClr val="tx1"/>
            </a:solidFill>
          </a:endParaRPr>
        </a:p>
      </dgm:t>
    </dgm:pt>
    <dgm:pt modelId="{6EC0C29F-60A7-4FA4-9605-1D9AF012597B}" type="parTrans" cxnId="{403B3D3A-C511-4884-A0F7-957A6B7700FD}">
      <dgm:prSet/>
      <dgm:spPr/>
      <dgm:t>
        <a:bodyPr/>
        <a:lstStyle/>
        <a:p>
          <a:endParaRPr lang="en-US"/>
        </a:p>
      </dgm:t>
    </dgm:pt>
    <dgm:pt modelId="{9D72B168-4F94-430D-9BF9-54D2C7CC1F19}" type="sibTrans" cxnId="{403B3D3A-C511-4884-A0F7-957A6B7700FD}">
      <dgm:prSet/>
      <dgm:spPr/>
      <dgm:t>
        <a:bodyPr/>
        <a:lstStyle/>
        <a:p>
          <a:endParaRPr lang="en-US"/>
        </a:p>
      </dgm:t>
    </dgm:pt>
    <dgm:pt modelId="{CD1C86BC-B06F-4592-8D9B-262595D1266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PT" dirty="0">
              <a:solidFill>
                <a:schemeClr val="tx1"/>
              </a:solidFill>
            </a:rPr>
            <a:t>A TBE é de 8.46%,</a:t>
          </a:r>
          <a:endParaRPr lang="en-US" dirty="0">
            <a:solidFill>
              <a:schemeClr val="tx1"/>
            </a:solidFill>
          </a:endParaRPr>
        </a:p>
      </dgm:t>
    </dgm:pt>
    <dgm:pt modelId="{BC953492-578D-4250-AA29-EB46BFA7DFA4}" type="parTrans" cxnId="{8962C225-01BC-453F-A2F4-7B0B002C8D8A}">
      <dgm:prSet/>
      <dgm:spPr/>
      <dgm:t>
        <a:bodyPr/>
        <a:lstStyle/>
        <a:p>
          <a:endParaRPr lang="en-US"/>
        </a:p>
      </dgm:t>
    </dgm:pt>
    <dgm:pt modelId="{3358A77A-6DF8-4617-B2D1-02507B95ACCE}" type="sibTrans" cxnId="{8962C225-01BC-453F-A2F4-7B0B002C8D8A}">
      <dgm:prSet/>
      <dgm:spPr/>
      <dgm:t>
        <a:bodyPr/>
        <a:lstStyle/>
        <a:p>
          <a:endParaRPr lang="en-US"/>
        </a:p>
      </dgm:t>
    </dgm:pt>
    <dgm:pt modelId="{9AF3D893-3542-4B8A-9200-2695AFA02D4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>
              <a:solidFill>
                <a:schemeClr val="tx1"/>
              </a:solidFill>
            </a:rPr>
            <a:t>Literatura especializada chama atenção para um fenômeno, desde o início do Sec. XXI, - os discursos internacionais que ligam a educação ao potencial de maior desenvolvimento também têm destacado cada vez mais práticas excludentes na educação, </a:t>
          </a:r>
          <a:endParaRPr lang="en-US">
            <a:solidFill>
              <a:schemeClr val="tx1"/>
            </a:solidFill>
          </a:endParaRPr>
        </a:p>
      </dgm:t>
    </dgm:pt>
    <dgm:pt modelId="{F2515D9F-E222-4B7F-8F52-64F3501F933F}" type="parTrans" cxnId="{514AECC2-F7B8-4774-89C8-5D972A2D2B5F}">
      <dgm:prSet/>
      <dgm:spPr/>
      <dgm:t>
        <a:bodyPr/>
        <a:lstStyle/>
        <a:p>
          <a:endParaRPr lang="en-US"/>
        </a:p>
      </dgm:t>
    </dgm:pt>
    <dgm:pt modelId="{68AD74A9-D4D5-45B4-B753-130B1FFFE88A}" type="sibTrans" cxnId="{514AECC2-F7B8-4774-89C8-5D972A2D2B5F}">
      <dgm:prSet/>
      <dgm:spPr/>
      <dgm:t>
        <a:bodyPr/>
        <a:lstStyle/>
        <a:p>
          <a:endParaRPr lang="en-US"/>
        </a:p>
      </dgm:t>
    </dgm:pt>
    <dgm:pt modelId="{B103CAE1-3A04-438B-9882-C16B6817B9F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Necessidade de inclusão em direção a mudanças positivas sustentáveis não apenas se tornou mais intensamente enfatizada, mas também o argumento de que isso deve ser abordado por meio de um exame atento das fontes de exclusão (UNESCO, 2018). </a:t>
          </a:r>
          <a:endParaRPr lang="en-US" dirty="0">
            <a:solidFill>
              <a:schemeClr val="tx1"/>
            </a:solidFill>
          </a:endParaRPr>
        </a:p>
      </dgm:t>
    </dgm:pt>
    <dgm:pt modelId="{5FC4140B-B10A-45FC-A372-6173F13C206D}" type="parTrans" cxnId="{617ED8C7-4224-4B4D-B632-9A3EFAD7624C}">
      <dgm:prSet/>
      <dgm:spPr/>
      <dgm:t>
        <a:bodyPr/>
        <a:lstStyle/>
        <a:p>
          <a:endParaRPr lang="en-US"/>
        </a:p>
      </dgm:t>
    </dgm:pt>
    <dgm:pt modelId="{893565C5-4B22-4FAA-A17C-4CCD34F9320D}" type="sibTrans" cxnId="{617ED8C7-4224-4B4D-B632-9A3EFAD7624C}">
      <dgm:prSet/>
      <dgm:spPr/>
      <dgm:t>
        <a:bodyPr/>
        <a:lstStyle/>
        <a:p>
          <a:endParaRPr lang="en-US"/>
        </a:p>
      </dgm:t>
    </dgm:pt>
    <dgm:pt modelId="{ABC1F82A-FE0F-477B-BBD9-FB998E138B45}" type="pres">
      <dgm:prSet presAssocID="{7AD3BEFD-3AC6-41C3-B8C8-1B4508BB016D}" presName="linear" presStyleCnt="0">
        <dgm:presLayoutVars>
          <dgm:animLvl val="lvl"/>
          <dgm:resizeHandles val="exact"/>
        </dgm:presLayoutVars>
      </dgm:prSet>
      <dgm:spPr/>
    </dgm:pt>
    <dgm:pt modelId="{A54C7F57-A8A1-4CC8-81BC-FFAF581363A0}" type="pres">
      <dgm:prSet presAssocID="{4FCA6BCF-4AE4-486C-AE41-BFABEA4D66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0357F9-E961-44B7-9F4D-B5A4DE97CFCC}" type="pres">
      <dgm:prSet presAssocID="{9D72B168-4F94-430D-9BF9-54D2C7CC1F19}" presName="spacer" presStyleCnt="0"/>
      <dgm:spPr/>
    </dgm:pt>
    <dgm:pt modelId="{E3A08CE1-EC4B-4EA7-A028-EDF7C8F49764}" type="pres">
      <dgm:prSet presAssocID="{CD1C86BC-B06F-4592-8D9B-262595D126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49E301-A05A-41BC-81F5-C69CD66F5C91}" type="pres">
      <dgm:prSet presAssocID="{3358A77A-6DF8-4617-B2D1-02507B95ACCE}" presName="spacer" presStyleCnt="0"/>
      <dgm:spPr/>
    </dgm:pt>
    <dgm:pt modelId="{0252B44F-CCA7-4F77-9C8C-192C5ACD000C}" type="pres">
      <dgm:prSet presAssocID="{9AF3D893-3542-4B8A-9200-2695AFA02D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5AFD52-9BD5-4B53-B32E-B081E4FC0C0D}" type="pres">
      <dgm:prSet presAssocID="{68AD74A9-D4D5-45B4-B753-130B1FFFE88A}" presName="spacer" presStyleCnt="0"/>
      <dgm:spPr/>
    </dgm:pt>
    <dgm:pt modelId="{3FEA49A8-63AF-40A9-A5BF-5790774D1DD2}" type="pres">
      <dgm:prSet presAssocID="{B103CAE1-3A04-438B-9882-C16B6817B9F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DD5304-CA38-4B46-91E3-22CDEA78B3A7}" type="presOf" srcId="{7AD3BEFD-3AC6-41C3-B8C8-1B4508BB016D}" destId="{ABC1F82A-FE0F-477B-BBD9-FB998E138B45}" srcOrd="0" destOrd="0" presId="urn:microsoft.com/office/officeart/2005/8/layout/vList2"/>
    <dgm:cxn modelId="{8962C225-01BC-453F-A2F4-7B0B002C8D8A}" srcId="{7AD3BEFD-3AC6-41C3-B8C8-1B4508BB016D}" destId="{CD1C86BC-B06F-4592-8D9B-262595D12666}" srcOrd="1" destOrd="0" parTransId="{BC953492-578D-4250-AA29-EB46BFA7DFA4}" sibTransId="{3358A77A-6DF8-4617-B2D1-02507B95ACCE}"/>
    <dgm:cxn modelId="{403B3D3A-C511-4884-A0F7-957A6B7700FD}" srcId="{7AD3BEFD-3AC6-41C3-B8C8-1B4508BB016D}" destId="{4FCA6BCF-4AE4-486C-AE41-BFABEA4D6649}" srcOrd="0" destOrd="0" parTransId="{6EC0C29F-60A7-4FA4-9605-1D9AF012597B}" sibTransId="{9D72B168-4F94-430D-9BF9-54D2C7CC1F19}"/>
    <dgm:cxn modelId="{8076E748-FBA2-485B-B025-6F8AEA24D0CF}" type="presOf" srcId="{B103CAE1-3A04-438B-9882-C16B6817B9F6}" destId="{3FEA49A8-63AF-40A9-A5BF-5790774D1DD2}" srcOrd="0" destOrd="0" presId="urn:microsoft.com/office/officeart/2005/8/layout/vList2"/>
    <dgm:cxn modelId="{295D0281-B78D-41EA-9BF9-CF41C6E1AAE8}" type="presOf" srcId="{CD1C86BC-B06F-4592-8D9B-262595D12666}" destId="{E3A08CE1-EC4B-4EA7-A028-EDF7C8F49764}" srcOrd="0" destOrd="0" presId="urn:microsoft.com/office/officeart/2005/8/layout/vList2"/>
    <dgm:cxn modelId="{912EB391-5C34-43F7-A828-A0163C934989}" type="presOf" srcId="{9AF3D893-3542-4B8A-9200-2695AFA02D4B}" destId="{0252B44F-CCA7-4F77-9C8C-192C5ACD000C}" srcOrd="0" destOrd="0" presId="urn:microsoft.com/office/officeart/2005/8/layout/vList2"/>
    <dgm:cxn modelId="{96AA9A9E-0550-4D6E-903D-6344EE8F7127}" type="presOf" srcId="{4FCA6BCF-4AE4-486C-AE41-BFABEA4D6649}" destId="{A54C7F57-A8A1-4CC8-81BC-FFAF581363A0}" srcOrd="0" destOrd="0" presId="urn:microsoft.com/office/officeart/2005/8/layout/vList2"/>
    <dgm:cxn modelId="{514AECC2-F7B8-4774-89C8-5D972A2D2B5F}" srcId="{7AD3BEFD-3AC6-41C3-B8C8-1B4508BB016D}" destId="{9AF3D893-3542-4B8A-9200-2695AFA02D4B}" srcOrd="2" destOrd="0" parTransId="{F2515D9F-E222-4B7F-8F52-64F3501F933F}" sibTransId="{68AD74A9-D4D5-45B4-B753-130B1FFFE88A}"/>
    <dgm:cxn modelId="{617ED8C7-4224-4B4D-B632-9A3EFAD7624C}" srcId="{7AD3BEFD-3AC6-41C3-B8C8-1B4508BB016D}" destId="{B103CAE1-3A04-438B-9882-C16B6817B9F6}" srcOrd="3" destOrd="0" parTransId="{5FC4140B-B10A-45FC-A372-6173F13C206D}" sibTransId="{893565C5-4B22-4FAA-A17C-4CCD34F9320D}"/>
    <dgm:cxn modelId="{F82F5888-9CF2-4230-B3FC-C43F1483B0B2}" type="presParOf" srcId="{ABC1F82A-FE0F-477B-BBD9-FB998E138B45}" destId="{A54C7F57-A8A1-4CC8-81BC-FFAF581363A0}" srcOrd="0" destOrd="0" presId="urn:microsoft.com/office/officeart/2005/8/layout/vList2"/>
    <dgm:cxn modelId="{35C7869C-5646-44F1-A7C6-F1FDD68060FD}" type="presParOf" srcId="{ABC1F82A-FE0F-477B-BBD9-FB998E138B45}" destId="{200357F9-E961-44B7-9F4D-B5A4DE97CFCC}" srcOrd="1" destOrd="0" presId="urn:microsoft.com/office/officeart/2005/8/layout/vList2"/>
    <dgm:cxn modelId="{C6D1872C-6095-444F-ADD9-44DDF96E219D}" type="presParOf" srcId="{ABC1F82A-FE0F-477B-BBD9-FB998E138B45}" destId="{E3A08CE1-EC4B-4EA7-A028-EDF7C8F49764}" srcOrd="2" destOrd="0" presId="urn:microsoft.com/office/officeart/2005/8/layout/vList2"/>
    <dgm:cxn modelId="{DF6F1D39-E2E4-4EBE-8E8A-BFAEE9FEA742}" type="presParOf" srcId="{ABC1F82A-FE0F-477B-BBD9-FB998E138B45}" destId="{1649E301-A05A-41BC-81F5-C69CD66F5C91}" srcOrd="3" destOrd="0" presId="urn:microsoft.com/office/officeart/2005/8/layout/vList2"/>
    <dgm:cxn modelId="{5B7E1808-87F0-4CA5-B8DB-C976A32A23B4}" type="presParOf" srcId="{ABC1F82A-FE0F-477B-BBD9-FB998E138B45}" destId="{0252B44F-CCA7-4F77-9C8C-192C5ACD000C}" srcOrd="4" destOrd="0" presId="urn:microsoft.com/office/officeart/2005/8/layout/vList2"/>
    <dgm:cxn modelId="{781CA77B-87A2-47A0-B049-918A3958FDBC}" type="presParOf" srcId="{ABC1F82A-FE0F-477B-BBD9-FB998E138B45}" destId="{EA5AFD52-9BD5-4B53-B32E-B081E4FC0C0D}" srcOrd="5" destOrd="0" presId="urn:microsoft.com/office/officeart/2005/8/layout/vList2"/>
    <dgm:cxn modelId="{58F0BDF2-E6EF-464F-B21A-981B15CB27E6}" type="presParOf" srcId="{ABC1F82A-FE0F-477B-BBD9-FB998E138B45}" destId="{3FEA49A8-63AF-40A9-A5BF-5790774D1D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B78442-8B9B-45D3-ABC9-6F3A6BEB885D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C52E47-003D-4F25-80DA-B6A63D71363C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Aptos Narrow" panose="020B0004020202020204" pitchFamily="34" charset="0"/>
            </a:rPr>
            <a:t>Divergências nos debates em relação ao caminho que o desenvolvimento deve seguir:</a:t>
          </a:r>
          <a:endParaRPr lang="en-US" sz="2000" dirty="0">
            <a:solidFill>
              <a:schemeClr val="tx1"/>
            </a:solidFill>
            <a:latin typeface="Aptos Narrow" panose="020B0004020202020204" pitchFamily="34" charset="0"/>
          </a:endParaRPr>
        </a:p>
      </dgm:t>
    </dgm:pt>
    <dgm:pt modelId="{3A96D7E0-EEF4-48AE-A53A-694F94A39CD8}" type="parTrans" cxnId="{EF340DBB-45F3-48D8-88C7-CF7892D104BD}">
      <dgm:prSet/>
      <dgm:spPr/>
      <dgm:t>
        <a:bodyPr/>
        <a:lstStyle/>
        <a:p>
          <a:endParaRPr lang="en-US"/>
        </a:p>
      </dgm:t>
    </dgm:pt>
    <dgm:pt modelId="{32655E4D-7D23-4B34-B31A-FA755811046B}" type="sibTrans" cxnId="{EF340DBB-45F3-48D8-88C7-CF7892D104BD}">
      <dgm:prSet/>
      <dgm:spPr/>
      <dgm:t>
        <a:bodyPr/>
        <a:lstStyle/>
        <a:p>
          <a:endParaRPr lang="en-US"/>
        </a:p>
      </dgm:t>
    </dgm:pt>
    <dgm:pt modelId="{32E22454-522C-4B59-AE3B-A8A4F6201A72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Aptos Narrow" panose="020B0004020202020204" pitchFamily="34" charset="0"/>
            </a:rPr>
            <a:t>Consenso sobre "transformar a vida das pessoas, não apenas transformar economias" (Stiglitz, 2006, p.50),</a:t>
          </a:r>
          <a:endParaRPr lang="en-US" sz="2000" dirty="0">
            <a:solidFill>
              <a:schemeClr val="tx1"/>
            </a:solidFill>
            <a:latin typeface="Aptos Narrow" panose="020B0004020202020204" pitchFamily="34" charset="0"/>
          </a:endParaRPr>
        </a:p>
      </dgm:t>
    </dgm:pt>
    <dgm:pt modelId="{04F00AAF-8534-433D-ADA7-433B3F375FBC}" type="parTrans" cxnId="{F2940C2E-14C0-46B5-B548-5AAF8A03F64F}">
      <dgm:prSet/>
      <dgm:spPr/>
      <dgm:t>
        <a:bodyPr/>
        <a:lstStyle/>
        <a:p>
          <a:endParaRPr lang="en-US"/>
        </a:p>
      </dgm:t>
    </dgm:pt>
    <dgm:pt modelId="{278288A3-9ECC-4C77-9E3C-7593C2DD880F}" type="sibTrans" cxnId="{F2940C2E-14C0-46B5-B548-5AAF8A03F64F}">
      <dgm:prSet/>
      <dgm:spPr/>
      <dgm:t>
        <a:bodyPr/>
        <a:lstStyle/>
        <a:p>
          <a:endParaRPr lang="en-US"/>
        </a:p>
      </dgm:t>
    </dgm:pt>
    <dgm:pt modelId="{0B2EB884-4C23-4DDC-8616-F2BEC60E1D8E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Aptos Narrow" panose="020B0004020202020204" pitchFamily="34" charset="0"/>
            </a:rPr>
            <a:t>Tanto a educação quanto o desenvolvimento estão conectados na visão de transformação ou mudança inclusiva – este é o desafio central para o qual o ISPM é convocado, com base na </a:t>
          </a:r>
          <a:r>
            <a:rPr lang="pt-BR" sz="2000" i="1" dirty="0">
              <a:solidFill>
                <a:schemeClr val="tx1"/>
              </a:solidFill>
              <a:latin typeface="Aptos Narrow" panose="020B0004020202020204" pitchFamily="34" charset="0"/>
            </a:rPr>
            <a:t>destruição criativa schumpeteriana</a:t>
          </a:r>
          <a:r>
            <a:rPr lang="pt-BR" sz="2000" dirty="0">
              <a:solidFill>
                <a:schemeClr val="tx1"/>
              </a:solidFill>
              <a:latin typeface="Aptos Narrow" panose="020B0004020202020204" pitchFamily="34" charset="0"/>
            </a:rPr>
            <a:t>.</a:t>
          </a:r>
          <a:endParaRPr lang="en-US" sz="2000" dirty="0">
            <a:solidFill>
              <a:schemeClr val="tx1"/>
            </a:solidFill>
            <a:latin typeface="Aptos Narrow" panose="020B0004020202020204" pitchFamily="34" charset="0"/>
          </a:endParaRPr>
        </a:p>
      </dgm:t>
    </dgm:pt>
    <dgm:pt modelId="{2AF7E347-F924-4FE8-A9E6-6A5B82200E43}" type="parTrans" cxnId="{3563B13F-2A17-426A-87DC-CB9844900D9E}">
      <dgm:prSet/>
      <dgm:spPr/>
      <dgm:t>
        <a:bodyPr/>
        <a:lstStyle/>
        <a:p>
          <a:endParaRPr lang="en-US"/>
        </a:p>
      </dgm:t>
    </dgm:pt>
    <dgm:pt modelId="{8C61A2A6-FDDC-489E-A6B5-A6691D51B3DC}" type="sibTrans" cxnId="{3563B13F-2A17-426A-87DC-CB9844900D9E}">
      <dgm:prSet/>
      <dgm:spPr/>
      <dgm:t>
        <a:bodyPr/>
        <a:lstStyle/>
        <a:p>
          <a:endParaRPr lang="en-US"/>
        </a:p>
      </dgm:t>
    </dgm:pt>
    <dgm:pt modelId="{F47F08D4-E34E-4431-AD14-75E76BE28316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  <a:latin typeface="Aptos Narrow" panose="020B0004020202020204" pitchFamily="34" charset="0"/>
          </a:endParaRPr>
        </a:p>
      </dgm:t>
    </dgm:pt>
    <dgm:pt modelId="{5024F3E6-9948-4574-91E9-3A5E84C73AD0}" type="parTrans" cxnId="{CA50FDB4-5E42-4800-8FD4-E046C3AB6E70}">
      <dgm:prSet/>
      <dgm:spPr/>
      <dgm:t>
        <a:bodyPr/>
        <a:lstStyle/>
        <a:p>
          <a:endParaRPr lang="en-NZ"/>
        </a:p>
      </dgm:t>
    </dgm:pt>
    <dgm:pt modelId="{6CF0BA2C-885E-426D-9A12-5981EC1FE5EF}" type="sibTrans" cxnId="{CA50FDB4-5E42-4800-8FD4-E046C3AB6E70}">
      <dgm:prSet/>
      <dgm:spPr/>
      <dgm:t>
        <a:bodyPr/>
        <a:lstStyle/>
        <a:p>
          <a:endParaRPr lang="en-NZ"/>
        </a:p>
      </dgm:t>
    </dgm:pt>
    <dgm:pt modelId="{871C0E5D-EA70-408E-976A-679403C2AE17}" type="pres">
      <dgm:prSet presAssocID="{EDB78442-8B9B-45D3-ABC9-6F3A6BEB885D}" presName="Name0" presStyleCnt="0">
        <dgm:presLayoutVars>
          <dgm:dir/>
          <dgm:animLvl val="lvl"/>
          <dgm:resizeHandles val="exact"/>
        </dgm:presLayoutVars>
      </dgm:prSet>
      <dgm:spPr/>
    </dgm:pt>
    <dgm:pt modelId="{581BB8E7-E9AE-4345-8647-C9C1302EF82C}" type="pres">
      <dgm:prSet presAssocID="{39C52E47-003D-4F25-80DA-B6A63D71363C}" presName="linNode" presStyleCnt="0"/>
      <dgm:spPr/>
    </dgm:pt>
    <dgm:pt modelId="{9F03CF9E-E6C6-4DEC-9838-3764A56B3493}" type="pres">
      <dgm:prSet presAssocID="{39C52E47-003D-4F25-80DA-B6A63D71363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E2F50645-8B3D-4C4D-8076-0DA1838AD7FE}" type="pres">
      <dgm:prSet presAssocID="{39C52E47-003D-4F25-80DA-B6A63D71363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2940C2E-14C0-46B5-B548-5AAF8A03F64F}" srcId="{39C52E47-003D-4F25-80DA-B6A63D71363C}" destId="{32E22454-522C-4B59-AE3B-A8A4F6201A72}" srcOrd="0" destOrd="0" parTransId="{04F00AAF-8534-433D-ADA7-433B3F375FBC}" sibTransId="{278288A3-9ECC-4C77-9E3C-7593C2DD880F}"/>
    <dgm:cxn modelId="{3563B13F-2A17-426A-87DC-CB9844900D9E}" srcId="{39C52E47-003D-4F25-80DA-B6A63D71363C}" destId="{0B2EB884-4C23-4DDC-8616-F2BEC60E1D8E}" srcOrd="2" destOrd="0" parTransId="{2AF7E347-F924-4FE8-A9E6-6A5B82200E43}" sibTransId="{8C61A2A6-FDDC-489E-A6B5-A6691D51B3DC}"/>
    <dgm:cxn modelId="{D959B641-F612-4215-9E41-4C93069F4F7F}" type="presOf" srcId="{39C52E47-003D-4F25-80DA-B6A63D71363C}" destId="{9F03CF9E-E6C6-4DEC-9838-3764A56B3493}" srcOrd="0" destOrd="0" presId="urn:microsoft.com/office/officeart/2005/8/layout/vList5"/>
    <dgm:cxn modelId="{7F211546-D4FF-4D18-8CCE-DD92BACB228F}" type="presOf" srcId="{0B2EB884-4C23-4DDC-8616-F2BEC60E1D8E}" destId="{E2F50645-8B3D-4C4D-8076-0DA1838AD7FE}" srcOrd="0" destOrd="2" presId="urn:microsoft.com/office/officeart/2005/8/layout/vList5"/>
    <dgm:cxn modelId="{4DFCC181-3BE4-4DE8-B0D8-3B5F8FD1F372}" type="presOf" srcId="{F47F08D4-E34E-4431-AD14-75E76BE28316}" destId="{E2F50645-8B3D-4C4D-8076-0DA1838AD7FE}" srcOrd="0" destOrd="1" presId="urn:microsoft.com/office/officeart/2005/8/layout/vList5"/>
    <dgm:cxn modelId="{FCE6AC8E-7A03-4885-BAC9-5259F5146C68}" type="presOf" srcId="{32E22454-522C-4B59-AE3B-A8A4F6201A72}" destId="{E2F50645-8B3D-4C4D-8076-0DA1838AD7FE}" srcOrd="0" destOrd="0" presId="urn:microsoft.com/office/officeart/2005/8/layout/vList5"/>
    <dgm:cxn modelId="{86809F94-2696-4CA9-899B-0081B716DFF8}" type="presOf" srcId="{EDB78442-8B9B-45D3-ABC9-6F3A6BEB885D}" destId="{871C0E5D-EA70-408E-976A-679403C2AE17}" srcOrd="0" destOrd="0" presId="urn:microsoft.com/office/officeart/2005/8/layout/vList5"/>
    <dgm:cxn modelId="{CA50FDB4-5E42-4800-8FD4-E046C3AB6E70}" srcId="{39C52E47-003D-4F25-80DA-B6A63D71363C}" destId="{F47F08D4-E34E-4431-AD14-75E76BE28316}" srcOrd="1" destOrd="0" parTransId="{5024F3E6-9948-4574-91E9-3A5E84C73AD0}" sibTransId="{6CF0BA2C-885E-426D-9A12-5981EC1FE5EF}"/>
    <dgm:cxn modelId="{EF340DBB-45F3-48D8-88C7-CF7892D104BD}" srcId="{EDB78442-8B9B-45D3-ABC9-6F3A6BEB885D}" destId="{39C52E47-003D-4F25-80DA-B6A63D71363C}" srcOrd="0" destOrd="0" parTransId="{3A96D7E0-EEF4-48AE-A53A-694F94A39CD8}" sibTransId="{32655E4D-7D23-4B34-B31A-FA755811046B}"/>
    <dgm:cxn modelId="{8CC436F4-A370-4D51-849B-3F5151061ECA}" type="presParOf" srcId="{871C0E5D-EA70-408E-976A-679403C2AE17}" destId="{581BB8E7-E9AE-4345-8647-C9C1302EF82C}" srcOrd="0" destOrd="0" presId="urn:microsoft.com/office/officeart/2005/8/layout/vList5"/>
    <dgm:cxn modelId="{2669A7F7-0A41-4080-A22D-A91A3123E2D9}" type="presParOf" srcId="{581BB8E7-E9AE-4345-8647-C9C1302EF82C}" destId="{9F03CF9E-E6C6-4DEC-9838-3764A56B3493}" srcOrd="0" destOrd="0" presId="urn:microsoft.com/office/officeart/2005/8/layout/vList5"/>
    <dgm:cxn modelId="{78442EFB-4C87-4664-927A-6CE44BF67836}" type="presParOf" srcId="{581BB8E7-E9AE-4345-8647-C9C1302EF82C}" destId="{E2F50645-8B3D-4C4D-8076-0DA1838AD7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6050EE-5006-4DF7-9348-879DF2B913C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54D4A3-490C-4707-9F7D-0F7191F60F06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i="1" dirty="0"/>
            <a:t>ISPM: nutrindo mentes e emponderando as comunidades rumo ao desenvolvimento</a:t>
          </a:r>
          <a:r>
            <a:rPr lang="pt-PT" b="1" dirty="0"/>
            <a:t> </a:t>
          </a:r>
          <a:r>
            <a:rPr lang="pt-PT" b="1" i="1" dirty="0"/>
            <a:t>sustentável</a:t>
          </a:r>
          <a:r>
            <a:rPr lang="pt-PT" b="1" dirty="0"/>
            <a:t> </a:t>
          </a:r>
          <a:r>
            <a:rPr lang="pt-PT" dirty="0"/>
            <a:t>- pertinente e actual, devendo-se a partir desta iniciativa aprofundar a forma através da qual esta IES pode ter maior impacto para o desenvolvimento, </a:t>
          </a:r>
          <a:endParaRPr lang="en-US" dirty="0"/>
        </a:p>
      </dgm:t>
    </dgm:pt>
    <dgm:pt modelId="{DE1BCB7F-3305-4515-A701-D8D1F36A24FC}" type="parTrans" cxnId="{D42CCA6D-BF05-499E-AA7D-A8A4FBB4CE7F}">
      <dgm:prSet/>
      <dgm:spPr/>
      <dgm:t>
        <a:bodyPr/>
        <a:lstStyle/>
        <a:p>
          <a:endParaRPr lang="en-US"/>
        </a:p>
      </dgm:t>
    </dgm:pt>
    <dgm:pt modelId="{28469732-383D-428B-905C-84522ABED451}" type="sibTrans" cxnId="{D42CCA6D-BF05-499E-AA7D-A8A4FBB4CE7F}">
      <dgm:prSet/>
      <dgm:spPr/>
      <dgm:t>
        <a:bodyPr/>
        <a:lstStyle/>
        <a:p>
          <a:endParaRPr lang="en-US"/>
        </a:p>
      </dgm:t>
    </dgm:pt>
    <dgm:pt modelId="{DCDBDECB-EB64-4778-B94D-9628F5B27D90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dirty="0"/>
            <a:t>Olhar </a:t>
          </a:r>
          <a:r>
            <a:rPr lang="pt-PT" dirty="0">
              <a:solidFill>
                <a:srgbClr val="FF0000"/>
              </a:solidFill>
            </a:rPr>
            <a:t>em primeiro lugar</a:t>
          </a:r>
          <a:r>
            <a:rPr lang="pt-PT" dirty="0"/>
            <a:t> para as comunidades circundantes e para a região como um todo (dimensões social, cultural, politica e económica),</a:t>
          </a:r>
          <a:endParaRPr lang="en-US" dirty="0"/>
        </a:p>
      </dgm:t>
    </dgm:pt>
    <dgm:pt modelId="{24C5202B-2AE6-4C74-B037-8776BF4DC234}" type="parTrans" cxnId="{A5760C1F-05E4-4591-9C4A-ECF180788F8A}">
      <dgm:prSet/>
      <dgm:spPr/>
      <dgm:t>
        <a:bodyPr/>
        <a:lstStyle/>
        <a:p>
          <a:endParaRPr lang="en-US"/>
        </a:p>
      </dgm:t>
    </dgm:pt>
    <dgm:pt modelId="{3C255646-EF3C-4FE5-8AD6-34AE75A3675B}" type="sibTrans" cxnId="{A5760C1F-05E4-4591-9C4A-ECF180788F8A}">
      <dgm:prSet/>
      <dgm:spPr/>
      <dgm:t>
        <a:bodyPr/>
        <a:lstStyle/>
        <a:p>
          <a:endParaRPr lang="en-US"/>
        </a:p>
      </dgm:t>
    </dgm:pt>
    <dgm:pt modelId="{45275502-E76C-41B4-ADC8-00BBDEA83FE6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dirty="0"/>
            <a:t>Em outras palavras, a sua </a:t>
          </a:r>
          <a:r>
            <a:rPr lang="pt-PT" b="1" dirty="0"/>
            <a:t>relevância</a:t>
          </a:r>
          <a:r>
            <a:rPr lang="pt-PT" dirty="0"/>
            <a:t> local e global. </a:t>
          </a:r>
          <a:endParaRPr lang="en-US" dirty="0"/>
        </a:p>
      </dgm:t>
    </dgm:pt>
    <dgm:pt modelId="{D6AB412C-C899-467A-A20B-0D8CEF2FE54C}" type="parTrans" cxnId="{E08985AA-A860-4E80-BBAF-ACF92BF692BB}">
      <dgm:prSet/>
      <dgm:spPr/>
      <dgm:t>
        <a:bodyPr/>
        <a:lstStyle/>
        <a:p>
          <a:endParaRPr lang="en-US"/>
        </a:p>
      </dgm:t>
    </dgm:pt>
    <dgm:pt modelId="{F202EC23-E505-4949-9234-559D6C8878BF}" type="sibTrans" cxnId="{E08985AA-A860-4E80-BBAF-ACF92BF692BB}">
      <dgm:prSet/>
      <dgm:spPr/>
      <dgm:t>
        <a:bodyPr/>
        <a:lstStyle/>
        <a:p>
          <a:endParaRPr lang="en-US"/>
        </a:p>
      </dgm:t>
    </dgm:pt>
    <dgm:pt modelId="{0868E2D7-2393-4D7A-AC17-D34D9621EB4F}" type="pres">
      <dgm:prSet presAssocID="{2D6050EE-5006-4DF7-9348-879DF2B913C9}" presName="root" presStyleCnt="0">
        <dgm:presLayoutVars>
          <dgm:dir/>
          <dgm:resizeHandles val="exact"/>
        </dgm:presLayoutVars>
      </dgm:prSet>
      <dgm:spPr/>
    </dgm:pt>
    <dgm:pt modelId="{BAD3AD85-A974-465D-90FD-E6E32FF55601}" type="pres">
      <dgm:prSet presAssocID="{0754D4A3-490C-4707-9F7D-0F7191F60F06}" presName="compNode" presStyleCnt="0"/>
      <dgm:spPr/>
    </dgm:pt>
    <dgm:pt modelId="{22A17617-DAF5-458D-9D34-99E71F3B86C4}" type="pres">
      <dgm:prSet presAssocID="{0754D4A3-490C-4707-9F7D-0F7191F60F06}" presName="bgRect" presStyleLbl="bgShp" presStyleIdx="0" presStyleCnt="3"/>
      <dgm:spPr/>
    </dgm:pt>
    <dgm:pt modelId="{8736218D-6606-45AF-B011-6D90471F1230}" type="pres">
      <dgm:prSet presAssocID="{0754D4A3-490C-4707-9F7D-0F7191F60F06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831884A7-795A-40AE-967D-A05DA6E4C3B9}" type="pres">
      <dgm:prSet presAssocID="{0754D4A3-490C-4707-9F7D-0F7191F60F06}" presName="spaceRect" presStyleCnt="0"/>
      <dgm:spPr/>
    </dgm:pt>
    <dgm:pt modelId="{16C354ED-5BC1-4513-B6B8-6537B88AC793}" type="pres">
      <dgm:prSet presAssocID="{0754D4A3-490C-4707-9F7D-0F7191F60F06}" presName="parTx" presStyleLbl="revTx" presStyleIdx="0" presStyleCnt="3">
        <dgm:presLayoutVars>
          <dgm:chMax val="0"/>
          <dgm:chPref val="0"/>
        </dgm:presLayoutVars>
      </dgm:prSet>
      <dgm:spPr/>
    </dgm:pt>
    <dgm:pt modelId="{0B72C599-B700-4933-A6A8-11C83BCB536F}" type="pres">
      <dgm:prSet presAssocID="{28469732-383D-428B-905C-84522ABED451}" presName="sibTrans" presStyleCnt="0"/>
      <dgm:spPr/>
    </dgm:pt>
    <dgm:pt modelId="{E5ABB448-F84E-418B-A593-2D8765E2C42B}" type="pres">
      <dgm:prSet presAssocID="{DCDBDECB-EB64-4778-B94D-9628F5B27D90}" presName="compNode" presStyleCnt="0"/>
      <dgm:spPr/>
    </dgm:pt>
    <dgm:pt modelId="{30304CD2-BC8A-4A37-9C21-4F945F42A75D}" type="pres">
      <dgm:prSet presAssocID="{DCDBDECB-EB64-4778-B94D-9628F5B27D90}" presName="bgRect" presStyleLbl="bgShp" presStyleIdx="1" presStyleCnt="3"/>
      <dgm:spPr/>
    </dgm:pt>
    <dgm:pt modelId="{B141EC46-82F6-400E-967F-DEDD36533BCE}" type="pres">
      <dgm:prSet presAssocID="{DCDBDECB-EB64-4778-B94D-9628F5B27D90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5218C38B-30FD-4669-9ED8-1AE7C7A05D3D}" type="pres">
      <dgm:prSet presAssocID="{DCDBDECB-EB64-4778-B94D-9628F5B27D90}" presName="spaceRect" presStyleCnt="0"/>
      <dgm:spPr/>
    </dgm:pt>
    <dgm:pt modelId="{9BEDF769-FA56-4CBD-91BF-67EDFC8DB146}" type="pres">
      <dgm:prSet presAssocID="{DCDBDECB-EB64-4778-B94D-9628F5B27D90}" presName="parTx" presStyleLbl="revTx" presStyleIdx="1" presStyleCnt="3">
        <dgm:presLayoutVars>
          <dgm:chMax val="0"/>
          <dgm:chPref val="0"/>
        </dgm:presLayoutVars>
      </dgm:prSet>
      <dgm:spPr/>
    </dgm:pt>
    <dgm:pt modelId="{950BA6D7-46FA-4A1A-884D-737009AE5DE4}" type="pres">
      <dgm:prSet presAssocID="{3C255646-EF3C-4FE5-8AD6-34AE75A3675B}" presName="sibTrans" presStyleCnt="0"/>
      <dgm:spPr/>
    </dgm:pt>
    <dgm:pt modelId="{CEA8C725-0325-407D-BDD3-F1BDFBD7C05B}" type="pres">
      <dgm:prSet presAssocID="{45275502-E76C-41B4-ADC8-00BBDEA83FE6}" presName="compNode" presStyleCnt="0"/>
      <dgm:spPr/>
    </dgm:pt>
    <dgm:pt modelId="{FDD72D50-AED1-4AB4-A51D-7AFA4CF1BDE4}" type="pres">
      <dgm:prSet presAssocID="{45275502-E76C-41B4-ADC8-00BBDEA83FE6}" presName="bgRect" presStyleLbl="bgShp" presStyleIdx="2" presStyleCnt="3"/>
      <dgm:spPr/>
    </dgm:pt>
    <dgm:pt modelId="{44428CB5-E06C-49E2-9BE3-CD3997EAAB91}" type="pres">
      <dgm:prSet presAssocID="{45275502-E76C-41B4-ADC8-00BBDEA83FE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4000" r="-4000"/>
          </a:stretch>
        </a:blipFill>
      </dgm:spPr>
    </dgm:pt>
    <dgm:pt modelId="{83FA5F74-A989-475A-B411-E4E3BCFC145A}" type="pres">
      <dgm:prSet presAssocID="{45275502-E76C-41B4-ADC8-00BBDEA83FE6}" presName="spaceRect" presStyleCnt="0"/>
      <dgm:spPr/>
    </dgm:pt>
    <dgm:pt modelId="{2FC56966-5BE3-4363-8C10-8E44B9DD27DC}" type="pres">
      <dgm:prSet presAssocID="{45275502-E76C-41B4-ADC8-00BBDEA83FE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5760C1F-05E4-4591-9C4A-ECF180788F8A}" srcId="{2D6050EE-5006-4DF7-9348-879DF2B913C9}" destId="{DCDBDECB-EB64-4778-B94D-9628F5B27D90}" srcOrd="1" destOrd="0" parTransId="{24C5202B-2AE6-4C74-B037-8776BF4DC234}" sibTransId="{3C255646-EF3C-4FE5-8AD6-34AE75A3675B}"/>
    <dgm:cxn modelId="{35FCE832-7CFC-4F65-80C2-F0F4EC482B04}" type="presOf" srcId="{0754D4A3-490C-4707-9F7D-0F7191F60F06}" destId="{16C354ED-5BC1-4513-B6B8-6537B88AC793}" srcOrd="0" destOrd="0" presId="urn:microsoft.com/office/officeart/2018/2/layout/IconVerticalSolidList"/>
    <dgm:cxn modelId="{C4447343-A920-4A4B-BDED-5427C518BBD1}" type="presOf" srcId="{2D6050EE-5006-4DF7-9348-879DF2B913C9}" destId="{0868E2D7-2393-4D7A-AC17-D34D9621EB4F}" srcOrd="0" destOrd="0" presId="urn:microsoft.com/office/officeart/2018/2/layout/IconVerticalSolidList"/>
    <dgm:cxn modelId="{D42CCA6D-BF05-499E-AA7D-A8A4FBB4CE7F}" srcId="{2D6050EE-5006-4DF7-9348-879DF2B913C9}" destId="{0754D4A3-490C-4707-9F7D-0F7191F60F06}" srcOrd="0" destOrd="0" parTransId="{DE1BCB7F-3305-4515-A701-D8D1F36A24FC}" sibTransId="{28469732-383D-428B-905C-84522ABED451}"/>
    <dgm:cxn modelId="{28EA119E-B966-4AF5-9317-1BB0D947D224}" type="presOf" srcId="{45275502-E76C-41B4-ADC8-00BBDEA83FE6}" destId="{2FC56966-5BE3-4363-8C10-8E44B9DD27DC}" srcOrd="0" destOrd="0" presId="urn:microsoft.com/office/officeart/2018/2/layout/IconVerticalSolidList"/>
    <dgm:cxn modelId="{E08985AA-A860-4E80-BBAF-ACF92BF692BB}" srcId="{2D6050EE-5006-4DF7-9348-879DF2B913C9}" destId="{45275502-E76C-41B4-ADC8-00BBDEA83FE6}" srcOrd="2" destOrd="0" parTransId="{D6AB412C-C899-467A-A20B-0D8CEF2FE54C}" sibTransId="{F202EC23-E505-4949-9234-559D6C8878BF}"/>
    <dgm:cxn modelId="{466771AB-445B-4A66-ADF5-F9FA0E93AD8E}" type="presOf" srcId="{DCDBDECB-EB64-4778-B94D-9628F5B27D90}" destId="{9BEDF769-FA56-4CBD-91BF-67EDFC8DB146}" srcOrd="0" destOrd="0" presId="urn:microsoft.com/office/officeart/2018/2/layout/IconVerticalSolidList"/>
    <dgm:cxn modelId="{712D7878-706C-4566-B0FD-EA4C2A057455}" type="presParOf" srcId="{0868E2D7-2393-4D7A-AC17-D34D9621EB4F}" destId="{BAD3AD85-A974-465D-90FD-E6E32FF55601}" srcOrd="0" destOrd="0" presId="urn:microsoft.com/office/officeart/2018/2/layout/IconVerticalSolidList"/>
    <dgm:cxn modelId="{30187BF9-52DD-49D4-9E19-917D9EF56532}" type="presParOf" srcId="{BAD3AD85-A974-465D-90FD-E6E32FF55601}" destId="{22A17617-DAF5-458D-9D34-99E71F3B86C4}" srcOrd="0" destOrd="0" presId="urn:microsoft.com/office/officeart/2018/2/layout/IconVerticalSolidList"/>
    <dgm:cxn modelId="{30C6A522-C3D8-45FE-B9E7-44F22D11FCE2}" type="presParOf" srcId="{BAD3AD85-A974-465D-90FD-E6E32FF55601}" destId="{8736218D-6606-45AF-B011-6D90471F1230}" srcOrd="1" destOrd="0" presId="urn:microsoft.com/office/officeart/2018/2/layout/IconVerticalSolidList"/>
    <dgm:cxn modelId="{46862C68-316B-4B0D-8C06-0C52FDAF5AC3}" type="presParOf" srcId="{BAD3AD85-A974-465D-90FD-E6E32FF55601}" destId="{831884A7-795A-40AE-967D-A05DA6E4C3B9}" srcOrd="2" destOrd="0" presId="urn:microsoft.com/office/officeart/2018/2/layout/IconVerticalSolidList"/>
    <dgm:cxn modelId="{2D5A78D8-6974-49A2-B1B4-EE9EF491D391}" type="presParOf" srcId="{BAD3AD85-A974-465D-90FD-E6E32FF55601}" destId="{16C354ED-5BC1-4513-B6B8-6537B88AC793}" srcOrd="3" destOrd="0" presId="urn:microsoft.com/office/officeart/2018/2/layout/IconVerticalSolidList"/>
    <dgm:cxn modelId="{D3C295DC-3A93-418F-8DDB-0341DEDA1C5E}" type="presParOf" srcId="{0868E2D7-2393-4D7A-AC17-D34D9621EB4F}" destId="{0B72C599-B700-4933-A6A8-11C83BCB536F}" srcOrd="1" destOrd="0" presId="urn:microsoft.com/office/officeart/2018/2/layout/IconVerticalSolidList"/>
    <dgm:cxn modelId="{0F4EF4EE-252E-454B-896D-54191B63EAFA}" type="presParOf" srcId="{0868E2D7-2393-4D7A-AC17-D34D9621EB4F}" destId="{E5ABB448-F84E-418B-A593-2D8765E2C42B}" srcOrd="2" destOrd="0" presId="urn:microsoft.com/office/officeart/2018/2/layout/IconVerticalSolidList"/>
    <dgm:cxn modelId="{7BC3A2AE-477F-432C-8649-1AA57FF7D96C}" type="presParOf" srcId="{E5ABB448-F84E-418B-A593-2D8765E2C42B}" destId="{30304CD2-BC8A-4A37-9C21-4F945F42A75D}" srcOrd="0" destOrd="0" presId="urn:microsoft.com/office/officeart/2018/2/layout/IconVerticalSolidList"/>
    <dgm:cxn modelId="{62FF582E-8E1F-4283-BE94-FDDC169F05FF}" type="presParOf" srcId="{E5ABB448-F84E-418B-A593-2D8765E2C42B}" destId="{B141EC46-82F6-400E-967F-DEDD36533BCE}" srcOrd="1" destOrd="0" presId="urn:microsoft.com/office/officeart/2018/2/layout/IconVerticalSolidList"/>
    <dgm:cxn modelId="{C0DF2E05-57C6-45DA-BEA1-8329D9EAC077}" type="presParOf" srcId="{E5ABB448-F84E-418B-A593-2D8765E2C42B}" destId="{5218C38B-30FD-4669-9ED8-1AE7C7A05D3D}" srcOrd="2" destOrd="0" presId="urn:microsoft.com/office/officeart/2018/2/layout/IconVerticalSolidList"/>
    <dgm:cxn modelId="{9513C920-BF25-4862-A494-FD363F63A7C8}" type="presParOf" srcId="{E5ABB448-F84E-418B-A593-2D8765E2C42B}" destId="{9BEDF769-FA56-4CBD-91BF-67EDFC8DB146}" srcOrd="3" destOrd="0" presId="urn:microsoft.com/office/officeart/2018/2/layout/IconVerticalSolidList"/>
    <dgm:cxn modelId="{B473644E-CEB1-4350-B06E-24A131E71806}" type="presParOf" srcId="{0868E2D7-2393-4D7A-AC17-D34D9621EB4F}" destId="{950BA6D7-46FA-4A1A-884D-737009AE5DE4}" srcOrd="3" destOrd="0" presId="urn:microsoft.com/office/officeart/2018/2/layout/IconVerticalSolidList"/>
    <dgm:cxn modelId="{F273FCF8-44E1-40E5-BF05-C95217EF0144}" type="presParOf" srcId="{0868E2D7-2393-4D7A-AC17-D34D9621EB4F}" destId="{CEA8C725-0325-407D-BDD3-F1BDFBD7C05B}" srcOrd="4" destOrd="0" presId="urn:microsoft.com/office/officeart/2018/2/layout/IconVerticalSolidList"/>
    <dgm:cxn modelId="{65C7F044-5941-4825-A80B-B1A54874BFCA}" type="presParOf" srcId="{CEA8C725-0325-407D-BDD3-F1BDFBD7C05B}" destId="{FDD72D50-AED1-4AB4-A51D-7AFA4CF1BDE4}" srcOrd="0" destOrd="0" presId="urn:microsoft.com/office/officeart/2018/2/layout/IconVerticalSolidList"/>
    <dgm:cxn modelId="{7DF3A821-CA8A-4F01-BD35-70B1E31634B5}" type="presParOf" srcId="{CEA8C725-0325-407D-BDD3-F1BDFBD7C05B}" destId="{44428CB5-E06C-49E2-9BE3-CD3997EAAB91}" srcOrd="1" destOrd="0" presId="urn:microsoft.com/office/officeart/2018/2/layout/IconVerticalSolidList"/>
    <dgm:cxn modelId="{FC73D35E-BED8-4225-B452-03D608B96177}" type="presParOf" srcId="{CEA8C725-0325-407D-BDD3-F1BDFBD7C05B}" destId="{83FA5F74-A989-475A-B411-E4E3BCFC145A}" srcOrd="2" destOrd="0" presId="urn:microsoft.com/office/officeart/2018/2/layout/IconVerticalSolidList"/>
    <dgm:cxn modelId="{1D93CE33-F640-49FC-A5C6-494290566E6F}" type="presParOf" srcId="{CEA8C725-0325-407D-BDD3-F1BDFBD7C05B}" destId="{2FC56966-5BE3-4363-8C10-8E44B9DD27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1BEA8A-431F-41FA-9885-8DED02A472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64F299-3A10-4498-81A9-E4C7DD664BA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PT" sz="2800" b="1" dirty="0">
              <a:solidFill>
                <a:schemeClr val="tx1"/>
              </a:solidFill>
              <a:latin typeface="Arial Narrow" panose="020B0606020202030204" pitchFamily="34" charset="0"/>
            </a:rPr>
            <a:t>Disrupção e inovação no ensino</a:t>
          </a:r>
          <a:r>
            <a:rPr lang="pt-PT" sz="2800" dirty="0">
              <a:solidFill>
                <a:schemeClr val="tx1"/>
              </a:solidFill>
              <a:latin typeface="Arial Narrow" panose="020B0606020202030204" pitchFamily="34" charset="0"/>
            </a:rPr>
            <a:t> (modalidades combinadas: presenciais e pesquisa)</a:t>
          </a:r>
          <a:endParaRPr lang="en-US" sz="2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1CD6055-CA2B-4016-BBF1-A14F29E7A507}" type="parTrans" cxnId="{554698E5-EA1D-491D-BB42-B2E8746AA8EB}">
      <dgm:prSet/>
      <dgm:spPr/>
      <dgm:t>
        <a:bodyPr/>
        <a:lstStyle/>
        <a:p>
          <a:endParaRPr lang="en-US"/>
        </a:p>
      </dgm:t>
    </dgm:pt>
    <dgm:pt modelId="{037671AC-53B4-4A9E-A428-26CF3A0A366A}" type="sibTrans" cxnId="{554698E5-EA1D-491D-BB42-B2E8746AA8EB}">
      <dgm:prSet/>
      <dgm:spPr/>
      <dgm:t>
        <a:bodyPr/>
        <a:lstStyle/>
        <a:p>
          <a:endParaRPr lang="en-US"/>
        </a:p>
      </dgm:t>
    </dgm:pt>
    <dgm:pt modelId="{90ED009D-75C3-4E99-B165-EF30513A93E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PT" sz="2800" b="1" dirty="0">
              <a:solidFill>
                <a:schemeClr val="tx1"/>
              </a:solidFill>
              <a:latin typeface="Arial Narrow" panose="020B0606020202030204" pitchFamily="34" charset="0"/>
            </a:rPr>
            <a:t>Disrupção e inovação na investigação -</a:t>
          </a:r>
          <a:r>
            <a:rPr lang="pt-PT" sz="2800" dirty="0">
              <a:solidFill>
                <a:schemeClr val="tx1"/>
              </a:solidFill>
              <a:latin typeface="Arial Narrow" panose="020B0606020202030204" pitchFamily="34" charset="0"/>
            </a:rPr>
            <a:t> descoberta de novos conhecimentos e posterior transmissão</a:t>
          </a:r>
          <a:endParaRPr lang="en-US" sz="2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B87A1E5-9373-42EF-876D-2CBD4DFB6720}" type="parTrans" cxnId="{489C46F7-4C84-4B1D-9C93-09825AED8060}">
      <dgm:prSet/>
      <dgm:spPr/>
      <dgm:t>
        <a:bodyPr/>
        <a:lstStyle/>
        <a:p>
          <a:endParaRPr lang="en-US"/>
        </a:p>
      </dgm:t>
    </dgm:pt>
    <dgm:pt modelId="{BDD3D42D-3C30-43BB-98D4-41F4AD3654D5}" type="sibTrans" cxnId="{489C46F7-4C84-4B1D-9C93-09825AED8060}">
      <dgm:prSet/>
      <dgm:spPr/>
      <dgm:t>
        <a:bodyPr/>
        <a:lstStyle/>
        <a:p>
          <a:endParaRPr lang="en-US"/>
        </a:p>
      </dgm:t>
    </dgm:pt>
    <dgm:pt modelId="{0C00F3D5-597D-48F1-BDBC-B4ED156E972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PT" sz="2800" dirty="0">
              <a:solidFill>
                <a:schemeClr val="tx1"/>
              </a:solidFill>
              <a:latin typeface="Arial Narrow" panose="020B0606020202030204" pitchFamily="34" charset="0"/>
            </a:rPr>
            <a:t>Necessidade de priorização no investimento de laboratórios e seu melhoramento.</a:t>
          </a:r>
          <a:endParaRPr lang="en-US" sz="2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3A015EC-9DC9-4845-ACCA-2784C5DDFC18}" type="parTrans" cxnId="{B6357316-5B08-4D87-8DBA-4FAB99CAFE5A}">
      <dgm:prSet/>
      <dgm:spPr/>
      <dgm:t>
        <a:bodyPr/>
        <a:lstStyle/>
        <a:p>
          <a:endParaRPr lang="en-US"/>
        </a:p>
      </dgm:t>
    </dgm:pt>
    <dgm:pt modelId="{4A87A0F7-0BF4-49CD-A271-35F6224E6B3C}" type="sibTrans" cxnId="{B6357316-5B08-4D87-8DBA-4FAB99CAFE5A}">
      <dgm:prSet/>
      <dgm:spPr/>
      <dgm:t>
        <a:bodyPr/>
        <a:lstStyle/>
        <a:p>
          <a:endParaRPr lang="en-US"/>
        </a:p>
      </dgm:t>
    </dgm:pt>
    <dgm:pt modelId="{B016FFBA-F3BB-47E4-A298-73A3FDF84C13}" type="pres">
      <dgm:prSet presAssocID="{CF1BEA8A-431F-41FA-9885-8DED02A472AC}" presName="linear" presStyleCnt="0">
        <dgm:presLayoutVars>
          <dgm:animLvl val="lvl"/>
          <dgm:resizeHandles val="exact"/>
        </dgm:presLayoutVars>
      </dgm:prSet>
      <dgm:spPr/>
    </dgm:pt>
    <dgm:pt modelId="{B13D6D7E-0931-4042-829C-04AADCBA551F}" type="pres">
      <dgm:prSet presAssocID="{3564F299-3A10-4498-81A9-E4C7DD664B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9C280D-731D-4D03-A808-FD05EB3C1CEF}" type="pres">
      <dgm:prSet presAssocID="{037671AC-53B4-4A9E-A428-26CF3A0A366A}" presName="spacer" presStyleCnt="0"/>
      <dgm:spPr/>
    </dgm:pt>
    <dgm:pt modelId="{CFD0C094-7607-432D-9620-654E41083794}" type="pres">
      <dgm:prSet presAssocID="{90ED009D-75C3-4E99-B165-EF30513A93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F6AB60-BF43-4CE9-ACBB-B9ED9D7E53A1}" type="pres">
      <dgm:prSet presAssocID="{BDD3D42D-3C30-43BB-98D4-41F4AD3654D5}" presName="spacer" presStyleCnt="0"/>
      <dgm:spPr/>
    </dgm:pt>
    <dgm:pt modelId="{A8CCDB40-280B-4D3C-A5A7-95EFB392A9F8}" type="pres">
      <dgm:prSet presAssocID="{0C00F3D5-597D-48F1-BDBC-B4ED156E972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6357316-5B08-4D87-8DBA-4FAB99CAFE5A}" srcId="{CF1BEA8A-431F-41FA-9885-8DED02A472AC}" destId="{0C00F3D5-597D-48F1-BDBC-B4ED156E9725}" srcOrd="2" destOrd="0" parTransId="{23A015EC-9DC9-4845-ACCA-2784C5DDFC18}" sibTransId="{4A87A0F7-0BF4-49CD-A271-35F6224E6B3C}"/>
    <dgm:cxn modelId="{0C1CA860-A1A6-42CC-9E57-195704F2C62B}" type="presOf" srcId="{90ED009D-75C3-4E99-B165-EF30513A93E0}" destId="{CFD0C094-7607-432D-9620-654E41083794}" srcOrd="0" destOrd="0" presId="urn:microsoft.com/office/officeart/2005/8/layout/vList2"/>
    <dgm:cxn modelId="{0640EE92-8D82-4E4D-AE27-BBB94F46B5DA}" type="presOf" srcId="{3564F299-3A10-4498-81A9-E4C7DD664BA3}" destId="{B13D6D7E-0931-4042-829C-04AADCBA551F}" srcOrd="0" destOrd="0" presId="urn:microsoft.com/office/officeart/2005/8/layout/vList2"/>
    <dgm:cxn modelId="{FD4246A2-190A-44C9-9978-81E03CF6818F}" type="presOf" srcId="{CF1BEA8A-431F-41FA-9885-8DED02A472AC}" destId="{B016FFBA-F3BB-47E4-A298-73A3FDF84C13}" srcOrd="0" destOrd="0" presId="urn:microsoft.com/office/officeart/2005/8/layout/vList2"/>
    <dgm:cxn modelId="{034B6EC1-809E-4862-A3B6-ED83592DEF2B}" type="presOf" srcId="{0C00F3D5-597D-48F1-BDBC-B4ED156E9725}" destId="{A8CCDB40-280B-4D3C-A5A7-95EFB392A9F8}" srcOrd="0" destOrd="0" presId="urn:microsoft.com/office/officeart/2005/8/layout/vList2"/>
    <dgm:cxn modelId="{554698E5-EA1D-491D-BB42-B2E8746AA8EB}" srcId="{CF1BEA8A-431F-41FA-9885-8DED02A472AC}" destId="{3564F299-3A10-4498-81A9-E4C7DD664BA3}" srcOrd="0" destOrd="0" parTransId="{D1CD6055-CA2B-4016-BBF1-A14F29E7A507}" sibTransId="{037671AC-53B4-4A9E-A428-26CF3A0A366A}"/>
    <dgm:cxn modelId="{489C46F7-4C84-4B1D-9C93-09825AED8060}" srcId="{CF1BEA8A-431F-41FA-9885-8DED02A472AC}" destId="{90ED009D-75C3-4E99-B165-EF30513A93E0}" srcOrd="1" destOrd="0" parTransId="{DB87A1E5-9373-42EF-876D-2CBD4DFB6720}" sibTransId="{BDD3D42D-3C30-43BB-98D4-41F4AD3654D5}"/>
    <dgm:cxn modelId="{ED0E3E17-0FB7-428D-8910-2019FFB6146E}" type="presParOf" srcId="{B016FFBA-F3BB-47E4-A298-73A3FDF84C13}" destId="{B13D6D7E-0931-4042-829C-04AADCBA551F}" srcOrd="0" destOrd="0" presId="urn:microsoft.com/office/officeart/2005/8/layout/vList2"/>
    <dgm:cxn modelId="{58BC5333-1D47-4E3A-A6A0-65585AFC1A51}" type="presParOf" srcId="{B016FFBA-F3BB-47E4-A298-73A3FDF84C13}" destId="{A69C280D-731D-4D03-A808-FD05EB3C1CEF}" srcOrd="1" destOrd="0" presId="urn:microsoft.com/office/officeart/2005/8/layout/vList2"/>
    <dgm:cxn modelId="{7B1E3110-DCA5-473B-9538-CB51123FD0F3}" type="presParOf" srcId="{B016FFBA-F3BB-47E4-A298-73A3FDF84C13}" destId="{CFD0C094-7607-432D-9620-654E41083794}" srcOrd="2" destOrd="0" presId="urn:microsoft.com/office/officeart/2005/8/layout/vList2"/>
    <dgm:cxn modelId="{65F53D3F-2A23-4E1B-8516-DB01C4066866}" type="presParOf" srcId="{B016FFBA-F3BB-47E4-A298-73A3FDF84C13}" destId="{4EF6AB60-BF43-4CE9-ACBB-B9ED9D7E53A1}" srcOrd="3" destOrd="0" presId="urn:microsoft.com/office/officeart/2005/8/layout/vList2"/>
    <dgm:cxn modelId="{F341B7CF-27BC-4A65-9013-AE39810E12F5}" type="presParOf" srcId="{B016FFBA-F3BB-47E4-A298-73A3FDF84C13}" destId="{A8CCDB40-280B-4D3C-A5A7-95EFB392A9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F2914-448C-415B-8FCA-7F081B89B19C}">
      <dsp:nvSpPr>
        <dsp:cNvPr id="0" name=""/>
        <dsp:cNvSpPr/>
      </dsp:nvSpPr>
      <dsp:spPr>
        <a:xfrm>
          <a:off x="0" y="60311"/>
          <a:ext cx="10515600" cy="15701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Explorar e estimular algumas reflexões iniciais sobre a análise de como o direito à educação poderá sobreviver aos efeitos do neoliberalismo, colocando tônica em dinâmicas do Capitalismo, socialismo e democracia, como metodologicamente ensaiado por Schumpeter (1984).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76648" y="136959"/>
        <a:ext cx="10362304" cy="1416844"/>
      </dsp:txXfrm>
    </dsp:sp>
    <dsp:sp modelId="{368BEE90-C7C2-4A52-95A7-32B34CC80C2B}">
      <dsp:nvSpPr>
        <dsp:cNvPr id="0" name=""/>
        <dsp:cNvSpPr/>
      </dsp:nvSpPr>
      <dsp:spPr>
        <a:xfrm>
          <a:off x="0" y="1693811"/>
          <a:ext cx="10515600" cy="15701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chemeClr val="tx1"/>
              </a:solidFill>
            </a:rPr>
            <a:t>O foco no destaque dos aspectos teóricos e metodológicos que sustentam a construção de uma análise que antevê o esgotamento do sistema capitalista a partir do declínio da força da destruição criativa, força motriz da dinâmica capitalista para Schumpeter. Ou seja, como nos antecipamos?</a:t>
          </a:r>
          <a:endParaRPr lang="en-US" sz="2200" kern="1200">
            <a:solidFill>
              <a:schemeClr val="tx1"/>
            </a:solidFill>
          </a:endParaRPr>
        </a:p>
      </dsp:txBody>
      <dsp:txXfrm>
        <a:off x="76648" y="1770459"/>
        <a:ext cx="10362304" cy="1416844"/>
      </dsp:txXfrm>
    </dsp:sp>
    <dsp:sp modelId="{34239B63-388B-4CE7-89DC-0075A939F025}">
      <dsp:nvSpPr>
        <dsp:cNvPr id="0" name=""/>
        <dsp:cNvSpPr/>
      </dsp:nvSpPr>
      <dsp:spPr>
        <a:xfrm>
          <a:off x="0" y="3327311"/>
          <a:ext cx="10515600" cy="15701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(</a:t>
          </a:r>
          <a:r>
            <a:rPr lang="en-US" sz="2200" kern="1200" dirty="0" err="1">
              <a:solidFill>
                <a:schemeClr val="tx1"/>
              </a:solidFill>
            </a:rPr>
            <a:t>i</a:t>
          </a:r>
          <a:r>
            <a:rPr lang="en-US" sz="2200" kern="1200" dirty="0">
              <a:solidFill>
                <a:schemeClr val="tx1"/>
              </a:solidFill>
            </a:rPr>
            <a:t>) </a:t>
          </a:r>
          <a:r>
            <a:rPr lang="en-US" sz="2200" kern="1200" dirty="0" err="1">
              <a:solidFill>
                <a:schemeClr val="tx1"/>
              </a:solidFill>
            </a:rPr>
            <a:t>limitação</a:t>
          </a:r>
          <a:r>
            <a:rPr lang="en-US" sz="2200" kern="1200" dirty="0">
              <a:solidFill>
                <a:schemeClr val="tx1"/>
              </a:solidFill>
            </a:rPr>
            <a:t> do </a:t>
          </a:r>
          <a:r>
            <a:rPr lang="en-US" sz="2200" kern="1200" dirty="0" err="1">
              <a:solidFill>
                <a:schemeClr val="tx1"/>
              </a:solidFill>
            </a:rPr>
            <a:t>direito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ao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acesso</a:t>
          </a:r>
          <a:r>
            <a:rPr lang="en-US" sz="2200" kern="1200" dirty="0">
              <a:solidFill>
                <a:schemeClr val="tx1"/>
              </a:solidFill>
            </a:rPr>
            <a:t>, (ii) </a:t>
          </a:r>
          <a:r>
            <a:rPr lang="en-US" sz="2200" kern="1200" dirty="0" err="1">
              <a:solidFill>
                <a:schemeClr val="tx1"/>
              </a:solidFill>
            </a:rPr>
            <a:t>financiamento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insuficiente</a:t>
          </a:r>
          <a:r>
            <a:rPr lang="en-US" sz="2200" kern="1200" dirty="0">
              <a:solidFill>
                <a:schemeClr val="tx1"/>
              </a:solidFill>
            </a:rPr>
            <a:t> para a </a:t>
          </a:r>
          <a:r>
            <a:rPr lang="en-US" sz="2200" kern="1200" dirty="0" err="1">
              <a:solidFill>
                <a:schemeClr val="tx1"/>
              </a:solidFill>
            </a:rPr>
            <a:t>demanda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pelo</a:t>
          </a:r>
          <a:r>
            <a:rPr lang="en-US" sz="2200" kern="1200" dirty="0">
              <a:solidFill>
                <a:schemeClr val="tx1"/>
              </a:solidFill>
            </a:rPr>
            <a:t> ES e (iii) a </a:t>
          </a:r>
          <a:r>
            <a:rPr lang="en-US" sz="2200" kern="1200" dirty="0" err="1">
              <a:solidFill>
                <a:schemeClr val="tx1"/>
              </a:solidFill>
            </a:rPr>
            <a:t>qualidade</a:t>
          </a:r>
          <a:r>
            <a:rPr lang="en-US" sz="2200" kern="1200" dirty="0">
              <a:solidFill>
                <a:schemeClr val="tx1"/>
              </a:solidFill>
            </a:rPr>
            <a:t> de </a:t>
          </a:r>
          <a:r>
            <a:rPr lang="en-US" sz="2200" kern="1200" dirty="0" err="1">
              <a:solidFill>
                <a:schemeClr val="tx1"/>
              </a:solidFill>
            </a:rPr>
            <a:t>produtos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gerados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pelas</a:t>
          </a:r>
          <a:r>
            <a:rPr lang="en-US" sz="2200" kern="1200" dirty="0">
              <a:solidFill>
                <a:schemeClr val="tx1"/>
              </a:solidFill>
            </a:rPr>
            <a:t> IES, </a:t>
          </a:r>
          <a:r>
            <a:rPr lang="en-US" sz="2200" kern="1200" dirty="0" err="1">
              <a:solidFill>
                <a:schemeClr val="tx1"/>
              </a:solidFill>
            </a:rPr>
            <a:t>nem</a:t>
          </a:r>
          <a:r>
            <a:rPr lang="en-US" sz="2200" kern="1200" dirty="0">
              <a:solidFill>
                <a:schemeClr val="tx1"/>
              </a:solidFill>
            </a:rPr>
            <a:t> sempre </a:t>
          </a:r>
          <a:r>
            <a:rPr lang="en-US" sz="2200" kern="1200" dirty="0" err="1">
              <a:solidFill>
                <a:schemeClr val="tx1"/>
              </a:solidFill>
            </a:rPr>
            <a:t>absorvidos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pelo</a:t>
          </a:r>
          <a:r>
            <a:rPr lang="en-US" sz="2200" kern="1200" dirty="0">
              <a:solidFill>
                <a:schemeClr val="tx1"/>
              </a:solidFill>
            </a:rPr>
            <a:t> Mercado (</a:t>
          </a:r>
          <a:r>
            <a:rPr lang="en-US" sz="2200" kern="1200" dirty="0" err="1">
              <a:solidFill>
                <a:schemeClr val="tx1"/>
              </a:solidFill>
            </a:rPr>
            <a:t>D</a:t>
          </a:r>
          <a:r>
            <a:rPr lang="en-US" sz="2200" i="1" kern="1200" dirty="0" err="1">
              <a:solidFill>
                <a:schemeClr val="tx1"/>
              </a:solidFill>
            </a:rPr>
            <a:t>esemprego</a:t>
          </a:r>
          <a:r>
            <a:rPr lang="en-US" sz="2200" i="1" kern="1200" dirty="0">
              <a:solidFill>
                <a:schemeClr val="tx1"/>
              </a:solidFill>
            </a:rPr>
            <a:t> </a:t>
          </a:r>
          <a:r>
            <a:rPr lang="en-US" sz="2200" i="1" kern="1200" dirty="0" err="1">
              <a:solidFill>
                <a:schemeClr val="tx1"/>
              </a:solidFill>
            </a:rPr>
            <a:t>funcional</a:t>
          </a:r>
          <a:r>
            <a:rPr lang="en-US" sz="2200" i="1" kern="1200" dirty="0">
              <a:solidFill>
                <a:schemeClr val="tx1"/>
              </a:solidFill>
            </a:rPr>
            <a:t>)</a:t>
          </a:r>
          <a:r>
            <a:rPr lang="en-US" sz="2200" kern="1200" dirty="0">
              <a:solidFill>
                <a:schemeClr val="tx1"/>
              </a:solidFill>
            </a:rPr>
            <a:t>.  </a:t>
          </a:r>
        </a:p>
      </dsp:txBody>
      <dsp:txXfrm>
        <a:off x="76648" y="3403959"/>
        <a:ext cx="10362304" cy="1416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943C1-BB4E-434D-AF0B-B290064E948E}">
      <dsp:nvSpPr>
        <dsp:cNvPr id="0" name=""/>
        <dsp:cNvSpPr/>
      </dsp:nvSpPr>
      <dsp:spPr>
        <a:xfrm>
          <a:off x="0" y="567460"/>
          <a:ext cx="10515600" cy="9523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i="0" kern="1200">
              <a:solidFill>
                <a:schemeClr val="tx1"/>
              </a:solidFill>
            </a:rPr>
            <a:t>EPT articula o trabalho </a:t>
          </a:r>
          <a:r>
            <a:rPr lang="pt-BR" sz="2200" b="1" i="0" kern="1200">
              <a:solidFill>
                <a:schemeClr val="tx1"/>
              </a:solidFill>
            </a:rPr>
            <a:t>intelectual e manual</a:t>
          </a:r>
          <a:r>
            <a:rPr lang="pt-BR" sz="2200" b="0" i="0" kern="1200">
              <a:solidFill>
                <a:schemeClr val="tx1"/>
              </a:solidFill>
            </a:rPr>
            <a:t>, e desenvolve a compreensão da organização do trabalho, enquadrando-se no STEM. </a:t>
          </a:r>
          <a:endParaRPr lang="en-US" sz="2200" kern="1200">
            <a:solidFill>
              <a:schemeClr val="tx1"/>
            </a:solidFill>
          </a:endParaRPr>
        </a:p>
      </dsp:txBody>
      <dsp:txXfrm>
        <a:off x="46491" y="613951"/>
        <a:ext cx="10422618" cy="859398"/>
      </dsp:txXfrm>
    </dsp:sp>
    <dsp:sp modelId="{887B9E82-E63B-4085-9336-7D386437D959}">
      <dsp:nvSpPr>
        <dsp:cNvPr id="0" name=""/>
        <dsp:cNvSpPr/>
      </dsp:nvSpPr>
      <dsp:spPr>
        <a:xfrm>
          <a:off x="0" y="1583200"/>
          <a:ext cx="10515600" cy="9523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>
              <a:solidFill>
                <a:schemeClr val="tx1"/>
              </a:solidFill>
            </a:rPr>
            <a:t>Plano Estratégico do Ensino Superior (2000-2010) - equilíbrio entre o ensino universitário e o politécnico em função das necessidades do país,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6491" y="1629691"/>
        <a:ext cx="10422618" cy="859398"/>
      </dsp:txXfrm>
    </dsp:sp>
    <dsp:sp modelId="{53888EB1-9CE6-4DC4-ADB3-46353BF1102F}">
      <dsp:nvSpPr>
        <dsp:cNvPr id="0" name=""/>
        <dsp:cNvSpPr/>
      </dsp:nvSpPr>
      <dsp:spPr>
        <a:xfrm>
          <a:off x="0" y="2598941"/>
          <a:ext cx="10515600" cy="9523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>
              <a:solidFill>
                <a:schemeClr val="tx1"/>
              </a:solidFill>
            </a:rPr>
            <a:t>Instalação de pelo menos um ISP em cada província, facto não consumado, o que afecta consideravelmente a área do STEM.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6491" y="2645432"/>
        <a:ext cx="10422618" cy="859398"/>
      </dsp:txXfrm>
    </dsp:sp>
    <dsp:sp modelId="{542A0484-D6C1-4EA7-87D5-C3A1F7E95360}">
      <dsp:nvSpPr>
        <dsp:cNvPr id="0" name=""/>
        <dsp:cNvSpPr/>
      </dsp:nvSpPr>
      <dsp:spPr>
        <a:xfrm>
          <a:off x="0" y="3614681"/>
          <a:ext cx="10515600" cy="9523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ISPM, 2005, ao lado do ISPT, ISPG, ISPS e mais tarde: ISP Mecuburi e ISP Quissico (2024), mas os seus efeitos em termos de crescimento são ainda tímidos </a:t>
          </a:r>
          <a:r>
            <a:rPr lang="pt-PT" sz="2200" kern="1200" dirty="0">
              <a:solidFill>
                <a:schemeClr val="tx1"/>
              </a:solidFill>
            </a:rPr>
            <a:t>(Vide Gráficos Abaixo).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6491" y="3661172"/>
        <a:ext cx="10422618" cy="85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C7F57-A8A1-4CC8-81BC-FFAF581363A0}">
      <dsp:nvSpPr>
        <dsp:cNvPr id="0" name=""/>
        <dsp:cNvSpPr/>
      </dsp:nvSpPr>
      <dsp:spPr>
        <a:xfrm>
          <a:off x="0" y="44763"/>
          <a:ext cx="10515600" cy="116477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>
              <a:solidFill>
                <a:schemeClr val="tx1"/>
              </a:solidFill>
            </a:rPr>
            <a:t>Ora, a pop. estudantil do ES em Moçambique - </a:t>
          </a:r>
          <a:r>
            <a:rPr lang="pt-PT" sz="2100" b="1" kern="1200">
              <a:solidFill>
                <a:schemeClr val="tx1"/>
              </a:solidFill>
            </a:rPr>
            <a:t>271.292</a:t>
          </a:r>
          <a:r>
            <a:rPr lang="pt-PT" sz="2100" kern="1200">
              <a:solidFill>
                <a:schemeClr val="tx1"/>
              </a:solidFill>
            </a:rPr>
            <a:t>, em 57 IES (50% Priv/Pub). </a:t>
          </a:r>
          <a:endParaRPr lang="en-US" sz="2100" kern="1200">
            <a:solidFill>
              <a:schemeClr val="tx1"/>
            </a:solidFill>
          </a:endParaRPr>
        </a:p>
      </dsp:txBody>
      <dsp:txXfrm>
        <a:off x="56859" y="101622"/>
        <a:ext cx="10401882" cy="1051053"/>
      </dsp:txXfrm>
    </dsp:sp>
    <dsp:sp modelId="{E3A08CE1-EC4B-4EA7-A028-EDF7C8F49764}">
      <dsp:nvSpPr>
        <dsp:cNvPr id="0" name=""/>
        <dsp:cNvSpPr/>
      </dsp:nvSpPr>
      <dsp:spPr>
        <a:xfrm>
          <a:off x="0" y="1270015"/>
          <a:ext cx="10515600" cy="116477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>
              <a:solidFill>
                <a:schemeClr val="tx1"/>
              </a:solidFill>
            </a:rPr>
            <a:t>A TBE é de 8.46%,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6859" y="1326874"/>
        <a:ext cx="10401882" cy="1051053"/>
      </dsp:txXfrm>
    </dsp:sp>
    <dsp:sp modelId="{0252B44F-CCA7-4F77-9C8C-192C5ACD000C}">
      <dsp:nvSpPr>
        <dsp:cNvPr id="0" name=""/>
        <dsp:cNvSpPr/>
      </dsp:nvSpPr>
      <dsp:spPr>
        <a:xfrm>
          <a:off x="0" y="2495267"/>
          <a:ext cx="10515600" cy="116477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solidFill>
                <a:schemeClr val="tx1"/>
              </a:solidFill>
            </a:rPr>
            <a:t>Literatura especializada chama atenção para um fenômeno, desde o início do Sec. XXI, - os discursos internacionais que ligam a educação ao potencial de maior desenvolvimento também têm destacado cada vez mais práticas excludentes na educação, </a:t>
          </a:r>
          <a:endParaRPr lang="en-US" sz="2100" kern="1200">
            <a:solidFill>
              <a:schemeClr val="tx1"/>
            </a:solidFill>
          </a:endParaRPr>
        </a:p>
      </dsp:txBody>
      <dsp:txXfrm>
        <a:off x="56859" y="2552126"/>
        <a:ext cx="10401882" cy="1051053"/>
      </dsp:txXfrm>
    </dsp:sp>
    <dsp:sp modelId="{3FEA49A8-63AF-40A9-A5BF-5790774D1DD2}">
      <dsp:nvSpPr>
        <dsp:cNvPr id="0" name=""/>
        <dsp:cNvSpPr/>
      </dsp:nvSpPr>
      <dsp:spPr>
        <a:xfrm>
          <a:off x="0" y="3720518"/>
          <a:ext cx="10515600" cy="116477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Necessidade de inclusão em direção a mudanças positivas sustentáveis não apenas se tornou mais intensamente enfatizada, mas também o argumento de que isso deve ser abordado por meio de um exame atento das fontes de exclusão (UNESCO, 2018).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6859" y="3777377"/>
        <a:ext cx="10401882" cy="1051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50645-8B3D-4C4D-8076-0DA1838AD7FE}">
      <dsp:nvSpPr>
        <dsp:cNvPr id="0" name=""/>
        <dsp:cNvSpPr/>
      </dsp:nvSpPr>
      <dsp:spPr>
        <a:xfrm rot="5400000">
          <a:off x="3076709" y="-7821"/>
          <a:ext cx="3689416" cy="46319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chemeClr val="tx1"/>
              </a:solidFill>
              <a:latin typeface="Aptos Narrow" panose="020B0004020202020204" pitchFamily="34" charset="0"/>
            </a:rPr>
            <a:t>Consenso sobre "transformar a vida das pessoas, não apenas transformar economias" (Stiglitz, 2006, p.50),</a:t>
          </a:r>
          <a:endParaRPr lang="en-US" sz="2000" kern="1200" dirty="0">
            <a:solidFill>
              <a:schemeClr val="tx1"/>
            </a:solidFill>
            <a:latin typeface="Aptos Narrow" panose="020B00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chemeClr val="tx1"/>
            </a:solidFill>
            <a:latin typeface="Aptos Narrow" panose="020B00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chemeClr val="tx1"/>
              </a:solidFill>
              <a:latin typeface="Aptos Narrow" panose="020B0004020202020204" pitchFamily="34" charset="0"/>
            </a:rPr>
            <a:t>Tanto a educação quanto o desenvolvimento estão conectados na visão de transformação ou mudança inclusiva – este é o desafio central para o qual o ISPM é convocado, com base na </a:t>
          </a:r>
          <a:r>
            <a:rPr lang="pt-BR" sz="2000" i="1" kern="1200" dirty="0">
              <a:solidFill>
                <a:schemeClr val="tx1"/>
              </a:solidFill>
              <a:latin typeface="Aptos Narrow" panose="020B0004020202020204" pitchFamily="34" charset="0"/>
            </a:rPr>
            <a:t>destruição criativa schumpeteriana</a:t>
          </a:r>
          <a:r>
            <a:rPr lang="pt-BR" sz="2000" kern="1200" dirty="0">
              <a:solidFill>
                <a:schemeClr val="tx1"/>
              </a:solidFill>
              <a:latin typeface="Aptos Narrow" panose="020B0004020202020204" pitchFamily="34" charset="0"/>
            </a:rPr>
            <a:t>.</a:t>
          </a:r>
          <a:endParaRPr lang="en-US" sz="2000" kern="1200" dirty="0">
            <a:solidFill>
              <a:schemeClr val="tx1"/>
            </a:solidFill>
            <a:latin typeface="Aptos Narrow" panose="020B0004020202020204" pitchFamily="34" charset="0"/>
          </a:endParaRPr>
        </a:p>
      </dsp:txBody>
      <dsp:txXfrm rot="-5400000">
        <a:off x="2605456" y="643534"/>
        <a:ext cx="4451820" cy="3329212"/>
      </dsp:txXfrm>
    </dsp:sp>
    <dsp:sp modelId="{9F03CF9E-E6C6-4DEC-9838-3764A56B3493}">
      <dsp:nvSpPr>
        <dsp:cNvPr id="0" name=""/>
        <dsp:cNvSpPr/>
      </dsp:nvSpPr>
      <dsp:spPr>
        <a:xfrm>
          <a:off x="0" y="2254"/>
          <a:ext cx="2605456" cy="4611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Aptos Narrow" panose="020B0004020202020204" pitchFamily="34" charset="0"/>
            </a:rPr>
            <a:t>Divergências nos debates em relação ao caminho que o desenvolvimento deve seguir:</a:t>
          </a:r>
          <a:endParaRPr lang="en-US" sz="2000" kern="1200" dirty="0">
            <a:solidFill>
              <a:schemeClr val="tx1"/>
            </a:solidFill>
            <a:latin typeface="Aptos Narrow" panose="020B0004020202020204" pitchFamily="34" charset="0"/>
          </a:endParaRPr>
        </a:p>
      </dsp:txBody>
      <dsp:txXfrm>
        <a:off x="127188" y="129442"/>
        <a:ext cx="2351080" cy="4357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17617-DAF5-458D-9D34-99E71F3B86C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6218D-6606-45AF-B011-6D90471F123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354ED-5BC1-4513-B6B8-6537B88AC79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b="1" i="1" kern="1200" dirty="0"/>
            <a:t>ISPM: nutrindo mentes e emponderando as comunidades rumo ao desenvolvimento</a:t>
          </a:r>
          <a:r>
            <a:rPr lang="pt-PT" sz="1900" b="1" kern="1200" dirty="0"/>
            <a:t> </a:t>
          </a:r>
          <a:r>
            <a:rPr lang="pt-PT" sz="1900" b="1" i="1" kern="1200" dirty="0"/>
            <a:t>sustentável</a:t>
          </a:r>
          <a:r>
            <a:rPr lang="pt-PT" sz="1900" b="1" kern="1200" dirty="0"/>
            <a:t> </a:t>
          </a:r>
          <a:r>
            <a:rPr lang="pt-PT" sz="1900" kern="1200" dirty="0"/>
            <a:t>- pertinente e actual, devendo-se a partir desta iniciativa aprofundar a forma através da qual esta IES pode ter maior impacto para o desenvolvimento, </a:t>
          </a:r>
          <a:endParaRPr lang="en-US" sz="1900" kern="1200" dirty="0"/>
        </a:p>
      </dsp:txBody>
      <dsp:txXfrm>
        <a:off x="1435590" y="531"/>
        <a:ext cx="9080009" cy="1242935"/>
      </dsp:txXfrm>
    </dsp:sp>
    <dsp:sp modelId="{30304CD2-BC8A-4A37-9C21-4F945F42A75D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1EC46-82F6-400E-967F-DEDD36533BC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DF769-FA56-4CBD-91BF-67EDFC8DB14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Olhar </a:t>
          </a:r>
          <a:r>
            <a:rPr lang="pt-PT" sz="1900" kern="1200" dirty="0">
              <a:solidFill>
                <a:srgbClr val="FF0000"/>
              </a:solidFill>
            </a:rPr>
            <a:t>em primeiro lugar</a:t>
          </a:r>
          <a:r>
            <a:rPr lang="pt-PT" sz="1900" kern="1200" dirty="0"/>
            <a:t> para as comunidades circundantes e para a região como um todo (dimensões social, cultural, politica e económica),</a:t>
          </a:r>
          <a:endParaRPr lang="en-US" sz="1900" kern="1200" dirty="0"/>
        </a:p>
      </dsp:txBody>
      <dsp:txXfrm>
        <a:off x="1435590" y="1554201"/>
        <a:ext cx="9080009" cy="1242935"/>
      </dsp:txXfrm>
    </dsp:sp>
    <dsp:sp modelId="{FDD72D50-AED1-4AB4-A51D-7AFA4CF1BDE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28CB5-E06C-49E2-9BE3-CD3997EAAB9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56966-5BE3-4363-8C10-8E44B9DD27D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Em outras palavras, a sua </a:t>
          </a:r>
          <a:r>
            <a:rPr lang="pt-PT" sz="1900" b="1" kern="1200" dirty="0"/>
            <a:t>relevância</a:t>
          </a:r>
          <a:r>
            <a:rPr lang="pt-PT" sz="1900" kern="1200" dirty="0"/>
            <a:t> local e global. </a:t>
          </a:r>
          <a:endParaRPr lang="en-US" sz="1900" kern="1200" dirty="0"/>
        </a:p>
      </dsp:txBody>
      <dsp:txXfrm>
        <a:off x="1435590" y="3107870"/>
        <a:ext cx="9080009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D6D7E-0931-4042-829C-04AADCBA551F}">
      <dsp:nvSpPr>
        <dsp:cNvPr id="0" name=""/>
        <dsp:cNvSpPr/>
      </dsp:nvSpPr>
      <dsp:spPr>
        <a:xfrm>
          <a:off x="0" y="163268"/>
          <a:ext cx="10515600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>
              <a:solidFill>
                <a:schemeClr val="tx1"/>
              </a:solidFill>
              <a:latin typeface="Arial Narrow" panose="020B0606020202030204" pitchFamily="34" charset="0"/>
            </a:rPr>
            <a:t>Disrupção e inovação no ensino</a:t>
          </a:r>
          <a:r>
            <a:rPr lang="pt-PT" sz="2800" kern="1200" dirty="0">
              <a:solidFill>
                <a:schemeClr val="tx1"/>
              </a:solidFill>
              <a:latin typeface="Arial Narrow" panose="020B0606020202030204" pitchFamily="34" charset="0"/>
            </a:rPr>
            <a:t> (modalidades combinadas: presenciais e pesquisa)</a:t>
          </a:r>
          <a:endParaRPr lang="en-US" sz="2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9399" y="222667"/>
        <a:ext cx="10396802" cy="1098002"/>
      </dsp:txXfrm>
    </dsp:sp>
    <dsp:sp modelId="{CFD0C094-7607-432D-9620-654E41083794}">
      <dsp:nvSpPr>
        <dsp:cNvPr id="0" name=""/>
        <dsp:cNvSpPr/>
      </dsp:nvSpPr>
      <dsp:spPr>
        <a:xfrm>
          <a:off x="0" y="1567269"/>
          <a:ext cx="10515600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>
              <a:solidFill>
                <a:schemeClr val="tx1"/>
              </a:solidFill>
              <a:latin typeface="Arial Narrow" panose="020B0606020202030204" pitchFamily="34" charset="0"/>
            </a:rPr>
            <a:t>Disrupção e inovação na investigação -</a:t>
          </a:r>
          <a:r>
            <a:rPr lang="pt-PT" sz="2800" kern="1200" dirty="0">
              <a:solidFill>
                <a:schemeClr val="tx1"/>
              </a:solidFill>
              <a:latin typeface="Arial Narrow" panose="020B0606020202030204" pitchFamily="34" charset="0"/>
            </a:rPr>
            <a:t> descoberta de novos conhecimentos e posterior transmissão</a:t>
          </a:r>
          <a:endParaRPr lang="en-US" sz="2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9399" y="1626668"/>
        <a:ext cx="10396802" cy="1098002"/>
      </dsp:txXfrm>
    </dsp:sp>
    <dsp:sp modelId="{A8CCDB40-280B-4D3C-A5A7-95EFB392A9F8}">
      <dsp:nvSpPr>
        <dsp:cNvPr id="0" name=""/>
        <dsp:cNvSpPr/>
      </dsp:nvSpPr>
      <dsp:spPr>
        <a:xfrm>
          <a:off x="0" y="2971269"/>
          <a:ext cx="10515600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>
              <a:solidFill>
                <a:schemeClr val="tx1"/>
              </a:solidFill>
              <a:latin typeface="Arial Narrow" panose="020B0606020202030204" pitchFamily="34" charset="0"/>
            </a:rPr>
            <a:t>Necessidade de priorização no investimento de laboratórios e seu melhoramento.</a:t>
          </a:r>
          <a:endParaRPr lang="en-US" sz="2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9399" y="3030668"/>
        <a:ext cx="103968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D62A4-EDAC-4F5A-B8EA-7C8C9D097F43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5A5BA-4772-41DD-9B99-24E6BD17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A5BA-4772-41DD-9B99-24E6BD1727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05E-2F26-45CC-958C-78E35123F2AC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39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B6E0-7361-4874-A22B-C9F4273B4146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833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447D-C0E4-4725-8ACD-1C35D1D82F1C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202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83E7-6A2B-4768-A15B-8246B4D489AA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202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16D8-AFCA-4F05-8D74-16C23651B7FD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6338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F126-97FE-4CF6-A1F4-6382373B12F0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484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F3E8-5FBF-4CD1-AFE7-36C944ABDEBE}" type="datetime1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7478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C7FA-EFBC-456E-BA4F-1C1A0BFCB978}" type="datetime1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4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8BC1-ABB2-4E27-BB59-03CAC0DCAE52}" type="datetime1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529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5D13-171C-4C95-9881-9218F64374B8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589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6877-4AAB-4D15-A4B6-C511268D5182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97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6EF27-4F01-4C67-A902-AD86C6ACF906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8F2C-8824-465B-AFFA-370E6081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guiliche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-2286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b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4182"/>
            <a:ext cx="10515600" cy="5622781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SUPERIOR POLITÉCNICO DE MANICA (ISPM)</a:t>
            </a:r>
            <a:br>
              <a:rPr lang="pt-PT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Aula inaugural, 2025.</a:t>
            </a:r>
            <a:br>
              <a:rPr lang="pt-PT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b="1" i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PT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Destruição criativa</a:t>
            </a:r>
            <a:r>
              <a:rPr lang="pt-PT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: o lugar e a relevância dos Institutos Politécnicos </a:t>
            </a:r>
            <a:r>
              <a:rPr lang="pt-PT" b="1" dirty="0">
                <a:latin typeface="Arial Narrow" panose="020B0606020202030204" pitchFamily="34" charset="0"/>
                <a:ea typeface="Calibri" panose="020F0502020204030204" pitchFamily="34" charset="0"/>
              </a:rPr>
              <a:t>no</a:t>
            </a:r>
            <a:r>
              <a:rPr lang="pt-PT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pt-PT" b="1" dirty="0">
                <a:latin typeface="Arial Narrow" panose="020B0606020202030204" pitchFamily="34" charset="0"/>
                <a:ea typeface="Calibri" panose="020F0502020204030204" pitchFamily="34" charset="0"/>
              </a:rPr>
              <a:t>D</a:t>
            </a:r>
            <a:r>
              <a:rPr lang="pt-PT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esenvolvimento Sustentável, o Caso do ISPM.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PT" sz="24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Subsídios de reflexões iniciais.</a:t>
            </a:r>
            <a:endParaRPr lang="pt-PT" sz="2400" b="1" i="1" dirty="0">
              <a:solidFill>
                <a:schemeClr val="bg2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PT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PT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Pedro </a:t>
            </a:r>
            <a:r>
              <a:rPr lang="pt-PT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Guiliche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PT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PT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Chimoio, 06 de Março de 2025.</a:t>
            </a:r>
            <a:endParaRPr lang="pt-PT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99E5-2622-49EB-8C3E-2DDEC62EB805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5690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de </a:t>
            </a:r>
            <a:r>
              <a:rPr lang="pt-PT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</a:t>
            </a:r>
            <a:r>
              <a:rPr lang="pt-PT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estudantes/tipo de IES (5/11)</a:t>
            </a:r>
            <a:endParaRPr lang="en-US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Gráfico 7">
            <a:extLst>
              <a:ext uri="{FF2B5EF4-FFF2-40B4-BE49-F238E27FC236}">
                <a16:creationId xmlns:a16="http://schemas.microsoft.com/office/drawing/2014/main" id="{F74B6D55-351F-47D1-831F-C1D13AF933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026E-E916-4F7C-A013-420DBBCC3D65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493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(%) estudantes/ tipo de IES (6/11)</a:t>
            </a:r>
            <a:endParaRPr lang="en-US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Gráfico 1">
            <a:extLst>
              <a:ext uri="{FF2B5EF4-FFF2-40B4-BE49-F238E27FC236}">
                <a16:creationId xmlns:a16="http://schemas.microsoft.com/office/drawing/2014/main" id="{A62703A0-F92D-4157-B7AF-45C48BDB75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8A0-0B93-402B-B247-BD07C693B2D1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9679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 Narrow" panose="020B0606020202030204" pitchFamily="34" charset="0"/>
              </a:rPr>
              <a:t>Cont</a:t>
            </a:r>
            <a:r>
              <a:rPr lang="en-US" b="1" dirty="0">
                <a:latin typeface="Arial Narrow" panose="020B0606020202030204" pitchFamily="34" charset="0"/>
              </a:rPr>
              <a:t>… (7/11)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Este desinvestimento na Educação, e no Ensino Superior em particular, é condicionado pela partilha de responsabilidade de definição de agenda em que os parceiros da ajuda externa do Governo, fazem-se valer não só de sua base do capital financeiro (a face visível) para endossar as suas receitas, sobre o que fazer e como fazer, mas sobretudo a partir do seu capital simbólico e social (invisibilizados), consolidando a sua legitimidade, através de uma estratégia de homogeneização da sua atuação ao lado de instituições nacionais e internacionais que trabalham na mesma área (Guiliche, 2021).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0B9C-359A-4F68-89FD-AEB4820AF492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2780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/>
          <a:lstStyle/>
          <a:p>
            <a:r>
              <a:rPr lang="en-US" b="1" dirty="0" err="1">
                <a:latin typeface="Arial Narrow" panose="020B0606020202030204" pitchFamily="34" charset="0"/>
              </a:rPr>
              <a:t>Cont</a:t>
            </a:r>
            <a:r>
              <a:rPr lang="en-US" b="1" dirty="0">
                <a:latin typeface="Arial Narrow" panose="020B0606020202030204" pitchFamily="34" charset="0"/>
              </a:rPr>
              <a:t>… (8/11)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F54B4B4-837A-2FC2-479D-3AE19FC1F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762713"/>
              </p:ext>
            </p:extLst>
          </p:nvPr>
        </p:nvGraphicFramePr>
        <p:xfrm>
          <a:off x="838200" y="1246909"/>
          <a:ext cx="10515600" cy="493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6642-8487-4E76-9E45-7CB917F6732B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363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847" y="374009"/>
            <a:ext cx="5479719" cy="812765"/>
          </a:xfrm>
        </p:spPr>
        <p:txBody>
          <a:bodyPr anchor="b">
            <a:normAutofit/>
          </a:bodyPr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Cont</a:t>
            </a:r>
            <a:r>
              <a:rPr lang="en-US" sz="3200" b="1" dirty="0">
                <a:latin typeface="Arial Narrow" panose="020B0606020202030204" pitchFamily="34" charset="0"/>
              </a:rPr>
              <a:t>… (9/11)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9ED5D7D-F573-E5CE-89EF-CE9763BC09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619482"/>
              </p:ext>
            </p:extLst>
          </p:nvPr>
        </p:nvGraphicFramePr>
        <p:xfrm>
          <a:off x="233464" y="1867711"/>
          <a:ext cx="7237379" cy="461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B8DB65-64ED-4922-B071-993592B0D8A8}" type="datetime1">
              <a:rPr lang="en-US" smtClean="0"/>
              <a:pPr>
                <a:spcAft>
                  <a:spcPts val="600"/>
                </a:spcAft>
              </a:pPr>
              <a:t>3/6/2025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D88F2C-8824-465B-AFFA-370E608185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 descr="El plan de divergencia | esPublicoBlog">
            <a:extLst>
              <a:ext uri="{FF2B5EF4-FFF2-40B4-BE49-F238E27FC236}">
                <a16:creationId xmlns:a16="http://schemas.microsoft.com/office/drawing/2014/main" id="{CB3A7394-C7B9-A69B-718B-4E804E55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r="12553"/>
          <a:stretch/>
        </p:blipFill>
        <p:spPr bwMode="auto">
          <a:xfrm>
            <a:off x="7572703" y="1186774"/>
            <a:ext cx="4316451" cy="51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7154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 Narrow" panose="020B0606020202030204" pitchFamily="34" charset="0"/>
              </a:rPr>
              <a:t>Cont</a:t>
            </a:r>
            <a:r>
              <a:rPr lang="en-US" b="1" dirty="0">
                <a:latin typeface="Arial Narrow" panose="020B0606020202030204" pitchFamily="34" charset="0"/>
              </a:rPr>
              <a:t>… (10/11)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C3F8B4A-18A4-AB49-28F4-0EE65A260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5843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A9B7-FB77-40D7-BCCC-CCD940B05171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396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Cont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… (11/11)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 Narrow" panose="020B0606020202030204" pitchFamily="34" charset="0"/>
              </a:rPr>
              <a:t> O impacto sobre a formação e educação das populações deve ser aprofundado na linha da abordagem de Bluestone, procurando saber onde se encontram os seus graduados, onde trabalham e quais os seus rendimentos (política de empregabilidade). 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DA3-9BAB-44CC-81B2-0F754027A3B4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4360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7E2A7B-E848-EEE1-E9A7-DA330D398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D1C5-5BDE-E049-03AB-9C9722E1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59" y="262996"/>
            <a:ext cx="5251316" cy="1807305"/>
          </a:xfrm>
        </p:spPr>
        <p:txBody>
          <a:bodyPr>
            <a:normAutofit/>
          </a:bodyPr>
          <a:lstStyle/>
          <a:p>
            <a:r>
              <a:rPr lang="pt-BR" sz="2400" b="1" i="1" dirty="0">
                <a:latin typeface="Arial Narrow" panose="020B0606020202030204" pitchFamily="34" charset="0"/>
                <a:ea typeface="+mn-ea"/>
                <a:cs typeface="+mn-cs"/>
              </a:rPr>
              <a:t>DESTRUIÇÃO CRIATIVA: </a:t>
            </a:r>
            <a:r>
              <a:rPr lang="pt-BR" sz="2400" b="1" dirty="0">
                <a:latin typeface="Arial Narrow" panose="020B0606020202030204" pitchFamily="34" charset="0"/>
                <a:ea typeface="+mn-ea"/>
                <a:cs typeface="+mn-cs"/>
              </a:rPr>
              <a:t>PODE O ISPM SER O ESTOPIM DOS ISPs NA LIDERANÇA DA AGENDA DE P&amp;D P/ SOBERANIA ALIMENTAR? (1/5)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A76B6-44FA-1D4F-2C78-604BCB3F4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268195" cy="3843666"/>
          </a:xfrm>
        </p:spPr>
        <p:txBody>
          <a:bodyPr>
            <a:normAutofit fontScale="92500" lnSpcReduction="10000"/>
          </a:bodyPr>
          <a:lstStyle/>
          <a:p>
            <a:pPr marR="0" indent="-4572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O ISPM iniciou as suas actividades académicas no ano de 2006 oferecendo 1 Curso de Licenciatura em Engenharia Agrícola,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pt-PT" sz="19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pt-PT" sz="19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0" indent="-4572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Actualmente </a:t>
            </a:r>
          </a:p>
          <a:p>
            <a:pPr marR="0" indent="-4572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t-PT" sz="19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pt-PT" sz="19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pt-PT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R="0" indent="-4572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sz="1900" dirty="0">
                <a:latin typeface="Arial Narrow" panose="020B0606020202030204" pitchFamily="34" charset="0"/>
                <a:ea typeface="Times New Roman" panose="02020603050405020304" pitchFamily="18" charset="0"/>
              </a:rPr>
              <a:t>Então, como capitalizar este potencial e liderar a agenda de P&amp;D para a soberania alimentar? </a:t>
            </a:r>
            <a:endParaRPr lang="pt-PT" sz="19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C1B09-5684-104C-5678-78C21C75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90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23943C-EED0-41ED-BDEA-059C71A524CA}" type="datetime1">
              <a:rPr lang="en-US" smtClean="0"/>
              <a:pPr>
                <a:spcAft>
                  <a:spcPts val="600"/>
                </a:spcAft>
              </a:pPr>
              <a:t>3/6/2025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5BD4F-4B89-DBD3-03CC-7C996246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D88F2C-8824-465B-AFFA-370E608185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YOU ARE AN ARCHITECTURE STUDENT - Architecture Careers Guide">
            <a:extLst>
              <a:ext uri="{FF2B5EF4-FFF2-40B4-BE49-F238E27FC236}">
                <a16:creationId xmlns:a16="http://schemas.microsoft.com/office/drawing/2014/main" id="{6A545687-9328-EA65-950E-C67841FC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7645"/>
          <a:stretch/>
        </p:blipFill>
        <p:spPr bwMode="auto">
          <a:xfrm>
            <a:off x="6225540" y="136525"/>
            <a:ext cx="5189220" cy="60833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6E6E26-36AA-AC23-9313-449ACCCF740C}"/>
              </a:ext>
            </a:extLst>
          </p:cNvPr>
          <p:cNvSpPr txBox="1"/>
          <p:nvPr/>
        </p:nvSpPr>
        <p:spPr>
          <a:xfrm>
            <a:off x="4868002" y="3642359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Licenciatura em </a:t>
            </a:r>
          </a:p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Engenharia Florestal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53E43-2F73-68FB-BE9A-4E1ECB37351E}"/>
              </a:ext>
            </a:extLst>
          </p:cNvPr>
          <p:cNvSpPr txBox="1"/>
          <p:nvPr/>
        </p:nvSpPr>
        <p:spPr>
          <a:xfrm>
            <a:off x="5034063" y="5046760"/>
            <a:ext cx="2295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Engenharia Zootécnica, </a:t>
            </a:r>
          </a:p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Contabilidade e Auditoria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C06A2-A4A3-D482-745E-C4038976CA96}"/>
              </a:ext>
            </a:extLst>
          </p:cNvPr>
          <p:cNvSpPr txBox="1"/>
          <p:nvPr/>
        </p:nvSpPr>
        <p:spPr>
          <a:xfrm>
            <a:off x="10590252" y="2279704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Tecnologia de </a:t>
            </a:r>
          </a:p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Processamento </a:t>
            </a:r>
          </a:p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de Alimentos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5809E8-1386-D335-9E84-9807A9F7125A}"/>
              </a:ext>
            </a:extLst>
          </p:cNvPr>
          <p:cNvSpPr txBox="1"/>
          <p:nvPr/>
        </p:nvSpPr>
        <p:spPr>
          <a:xfrm>
            <a:off x="10233660" y="4255130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Biotecnologia</a:t>
            </a:r>
            <a:r>
              <a:rPr lang="pt-PT" sz="18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</a:p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e 2 Mestrados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32010-4393-605A-CD0A-A3C422877CAF}"/>
              </a:ext>
            </a:extLst>
          </p:cNvPr>
          <p:cNvSpPr txBox="1"/>
          <p:nvPr/>
        </p:nvSpPr>
        <p:spPr>
          <a:xfrm>
            <a:off x="7150714" y="5964922"/>
            <a:ext cx="20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Ecoturismo e Gestão </a:t>
            </a:r>
          </a:p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de Fauna Bravia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958A8-24A8-DC32-83A2-D3CC9D8C2CF0}"/>
              </a:ext>
            </a:extLst>
          </p:cNvPr>
          <p:cNvSpPr txBox="1"/>
          <p:nvPr/>
        </p:nvSpPr>
        <p:spPr>
          <a:xfrm>
            <a:off x="5044440" y="1914792"/>
            <a:ext cx="266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Gestão de Agro-Sistemas </a:t>
            </a:r>
          </a:p>
          <a:p>
            <a:r>
              <a:rPr lang="pt-PT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e em Bilogia de Conservação</a:t>
            </a:r>
            <a:endParaRPr lang="en-AU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AFC91A-26E4-9083-82BD-20D834A5FEFF}"/>
              </a:ext>
            </a:extLst>
          </p:cNvPr>
          <p:cNvSpPr/>
          <p:nvPr/>
        </p:nvSpPr>
        <p:spPr>
          <a:xfrm>
            <a:off x="3363163" y="38740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093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DESTRUIÇÃO CRIATIVA: </a:t>
            </a:r>
            <a:r>
              <a:rPr lang="pt-BR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PODE O ISPM SER O ESTOPIM DOS ISPs NA LIDERANÇA DA AGENDA DE P&amp;D P/ SOBERANIA ALIMENTAR? (2/5)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706BCD3-3517-1B38-7E35-4278C5766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0110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F1C8-D6F3-4459-85F0-7B4AB23FA9F3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040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94A8E-EE4B-65BD-25F4-AF83459FB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4374-8AF5-E19C-D4DE-0746B68C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3" y="609600"/>
            <a:ext cx="7577667" cy="1330518"/>
          </a:xfrm>
        </p:spPr>
        <p:txBody>
          <a:bodyPr>
            <a:normAutofit/>
          </a:bodyPr>
          <a:lstStyle/>
          <a:p>
            <a:r>
              <a:rPr lang="pt-BR" sz="2100" b="1" i="1" dirty="0">
                <a:latin typeface="Arial Narrow" panose="020B0606020202030204" pitchFamily="34" charset="0"/>
              </a:rPr>
              <a:t>DESTRUIÇÃO CRIATIVA: </a:t>
            </a:r>
            <a:r>
              <a:rPr lang="pt-BR" sz="2100" b="1" dirty="0">
                <a:latin typeface="Arial Narrow" panose="020B0606020202030204" pitchFamily="34" charset="0"/>
              </a:rPr>
              <a:t>PODE O ISPM SER O ESTOPIM DOS ISPs NA LIDERANÇA DA AGENDA DE P&amp;D P/ SOBERANIA ALIMENTAR?(3/5)</a:t>
            </a: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BC67-D480-B149-BBC8-2F1CB346A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8" y="2193779"/>
            <a:ext cx="6650302" cy="3908909"/>
          </a:xfrm>
        </p:spPr>
        <p:txBody>
          <a:bodyPr>
            <a:normAutofit fontScale="92500" lnSpcReduction="10000"/>
          </a:bodyPr>
          <a:lstStyle/>
          <a:p>
            <a:pPr marR="0" indent="-4572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Disrupção e inovação na </a:t>
            </a:r>
            <a:r>
              <a:rPr lang="pt-PT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extensão</a:t>
            </a:r>
            <a:r>
              <a:rPr lang="pt-PT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aprimorar CDR e CITT assim como para o sector produtivo e empresarial, através de apresentação de soluções mais criativas e inovadoras no mercado,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pt-PT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Aprimorar cada vez mais o ISPM - responder de forma disruptiva as necessidades do mercado e não só, alinhando-se com os demais instrumentos PAEG, sem nunca perder de vista a pertinência de sua criatividade e autonomia, enquanto IES.</a:t>
            </a:r>
            <a:endParaRPr lang="en-US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3D8C-8DEB-2161-C92C-58021E16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D478DB-2CE4-487E-B651-D75A26148E42}" type="datetime1">
              <a:rPr lang="en-US" sz="1000"/>
              <a:pPr>
                <a:spcAft>
                  <a:spcPts val="600"/>
                </a:spcAft>
              </a:pPr>
              <a:t>3/6/2025</a:t>
            </a:fld>
            <a:endParaRPr lang="en-US" sz="1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92BF7-8A99-5079-7F0D-B38B2C67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D88F2C-8824-465B-AFFA-370E608185C9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7" name="Picture 4" descr="Image result for African agriculture technology">
            <a:extLst>
              <a:ext uri="{FF2B5EF4-FFF2-40B4-BE49-F238E27FC236}">
                <a16:creationId xmlns:a16="http://schemas.microsoft.com/office/drawing/2014/main" id="{D3AEE709-F238-0D26-07EB-54FBF0C98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-2" b="-2"/>
          <a:stretch/>
        </p:blipFill>
        <p:spPr bwMode="auto">
          <a:xfrm>
            <a:off x="8555011" y="2286008"/>
            <a:ext cx="3440934" cy="2285990"/>
          </a:xfrm>
          <a:custGeom>
            <a:avLst/>
            <a:gdLst/>
            <a:ahLst/>
            <a:cxnLst/>
            <a:rect l="l" t="t" r="r" b="b"/>
            <a:pathLst>
              <a:path w="3440934" h="2286000">
                <a:moveTo>
                  <a:pt x="172481" y="2232285"/>
                </a:moveTo>
                <a:lnTo>
                  <a:pt x="172531" y="2232737"/>
                </a:lnTo>
                <a:lnTo>
                  <a:pt x="172407" y="2233032"/>
                </a:lnTo>
                <a:cubicBezTo>
                  <a:pt x="172452" y="2232834"/>
                  <a:pt x="172808" y="2231800"/>
                  <a:pt x="172481" y="2232285"/>
                </a:cubicBezTo>
                <a:close/>
                <a:moveTo>
                  <a:pt x="18615" y="0"/>
                </a:moveTo>
                <a:lnTo>
                  <a:pt x="3440934" y="0"/>
                </a:lnTo>
                <a:lnTo>
                  <a:pt x="3440934" y="2286000"/>
                </a:lnTo>
                <a:lnTo>
                  <a:pt x="178765" y="2286000"/>
                </a:lnTo>
                <a:lnTo>
                  <a:pt x="174444" y="2250010"/>
                </a:lnTo>
                <a:lnTo>
                  <a:pt x="172531" y="2232737"/>
                </a:lnTo>
                <a:lnTo>
                  <a:pt x="174201" y="2228764"/>
                </a:lnTo>
                <a:cubicBezTo>
                  <a:pt x="177345" y="2221109"/>
                  <a:pt x="195223" y="2193427"/>
                  <a:pt x="191343" y="2186356"/>
                </a:cubicBezTo>
                <a:cubicBezTo>
                  <a:pt x="178219" y="2152642"/>
                  <a:pt x="168572" y="2171498"/>
                  <a:pt x="164067" y="2142065"/>
                </a:cubicBezTo>
                <a:cubicBezTo>
                  <a:pt x="160133" y="2108680"/>
                  <a:pt x="159859" y="2130285"/>
                  <a:pt x="146664" y="2089229"/>
                </a:cubicBezTo>
                <a:cubicBezTo>
                  <a:pt x="150478" y="2084435"/>
                  <a:pt x="154800" y="2063293"/>
                  <a:pt x="152113" y="2054485"/>
                </a:cubicBezTo>
                <a:cubicBezTo>
                  <a:pt x="150513" y="2038242"/>
                  <a:pt x="152449" y="2036605"/>
                  <a:pt x="144880" y="2020593"/>
                </a:cubicBezTo>
                <a:cubicBezTo>
                  <a:pt x="150732" y="2023165"/>
                  <a:pt x="151291" y="1972155"/>
                  <a:pt x="157720" y="1979286"/>
                </a:cubicBezTo>
                <a:cubicBezTo>
                  <a:pt x="162030" y="1968351"/>
                  <a:pt x="153186" y="1963668"/>
                  <a:pt x="156833" y="1952854"/>
                </a:cubicBezTo>
                <a:cubicBezTo>
                  <a:pt x="156957" y="1940918"/>
                  <a:pt x="151341" y="1960059"/>
                  <a:pt x="149917" y="1946946"/>
                </a:cubicBezTo>
                <a:lnTo>
                  <a:pt x="153743" y="1875565"/>
                </a:lnTo>
                <a:cubicBezTo>
                  <a:pt x="149772" y="1866223"/>
                  <a:pt x="150846" y="1858473"/>
                  <a:pt x="153507" y="1850807"/>
                </a:cubicBezTo>
                <a:cubicBezTo>
                  <a:pt x="151112" y="1828667"/>
                  <a:pt x="173586" y="1811973"/>
                  <a:pt x="173799" y="1786925"/>
                </a:cubicBezTo>
                <a:cubicBezTo>
                  <a:pt x="168188" y="1760165"/>
                  <a:pt x="157236" y="1742030"/>
                  <a:pt x="157426" y="1715265"/>
                </a:cubicBezTo>
                <a:cubicBezTo>
                  <a:pt x="147202" y="1689354"/>
                  <a:pt x="168916" y="1697216"/>
                  <a:pt x="167109" y="1674793"/>
                </a:cubicBezTo>
                <a:cubicBezTo>
                  <a:pt x="157138" y="1638671"/>
                  <a:pt x="174193" y="1675326"/>
                  <a:pt x="168434" y="1619050"/>
                </a:cubicBezTo>
                <a:cubicBezTo>
                  <a:pt x="166922" y="1615926"/>
                  <a:pt x="156527" y="1609033"/>
                  <a:pt x="158412" y="1609679"/>
                </a:cubicBezTo>
                <a:cubicBezTo>
                  <a:pt x="157079" y="1597353"/>
                  <a:pt x="177090" y="1561235"/>
                  <a:pt x="173964" y="1543700"/>
                </a:cubicBezTo>
                <a:cubicBezTo>
                  <a:pt x="177333" y="1508983"/>
                  <a:pt x="167634" y="1492719"/>
                  <a:pt x="167811" y="1467670"/>
                </a:cubicBezTo>
                <a:cubicBezTo>
                  <a:pt x="172477" y="1438484"/>
                  <a:pt x="177359" y="1421247"/>
                  <a:pt x="188428" y="1369969"/>
                </a:cubicBezTo>
                <a:lnTo>
                  <a:pt x="217496" y="1196801"/>
                </a:lnTo>
                <a:cubicBezTo>
                  <a:pt x="245293" y="1130831"/>
                  <a:pt x="218387" y="1051919"/>
                  <a:pt x="216976" y="1013447"/>
                </a:cubicBezTo>
                <a:cubicBezTo>
                  <a:pt x="205168" y="998657"/>
                  <a:pt x="215132" y="984657"/>
                  <a:pt x="209028" y="965967"/>
                </a:cubicBezTo>
                <a:cubicBezTo>
                  <a:pt x="202413" y="923668"/>
                  <a:pt x="186505" y="882644"/>
                  <a:pt x="188665" y="826635"/>
                </a:cubicBezTo>
                <a:cubicBezTo>
                  <a:pt x="154241" y="805031"/>
                  <a:pt x="166790" y="738356"/>
                  <a:pt x="143158" y="687408"/>
                </a:cubicBezTo>
                <a:cubicBezTo>
                  <a:pt x="136288" y="657129"/>
                  <a:pt x="147156" y="607330"/>
                  <a:pt x="128870" y="598473"/>
                </a:cubicBezTo>
                <a:cubicBezTo>
                  <a:pt x="137949" y="583359"/>
                  <a:pt x="119601" y="571975"/>
                  <a:pt x="116513" y="556793"/>
                </a:cubicBezTo>
                <a:cubicBezTo>
                  <a:pt x="121944" y="543862"/>
                  <a:pt x="115534" y="538383"/>
                  <a:pt x="113103" y="527393"/>
                </a:cubicBezTo>
                <a:cubicBezTo>
                  <a:pt x="116712" y="521931"/>
                  <a:pt x="115528" y="512540"/>
                  <a:pt x="110358" y="509836"/>
                </a:cubicBezTo>
                <a:cubicBezTo>
                  <a:pt x="99665" y="515528"/>
                  <a:pt x="101869" y="482263"/>
                  <a:pt x="93922" y="480624"/>
                </a:cubicBezTo>
                <a:cubicBezTo>
                  <a:pt x="90364" y="461815"/>
                  <a:pt x="91658" y="378414"/>
                  <a:pt x="77901" y="365726"/>
                </a:cubicBezTo>
                <a:cubicBezTo>
                  <a:pt x="68104" y="327965"/>
                  <a:pt x="82000" y="270503"/>
                  <a:pt x="79978" y="254235"/>
                </a:cubicBezTo>
                <a:cubicBezTo>
                  <a:pt x="100822" y="235742"/>
                  <a:pt x="33401" y="163109"/>
                  <a:pt x="25016" y="94011"/>
                </a:cubicBezTo>
                <a:cubicBezTo>
                  <a:pt x="26229" y="84459"/>
                  <a:pt x="25686" y="79476"/>
                  <a:pt x="20299" y="77502"/>
                </a:cubicBezTo>
                <a:cubicBezTo>
                  <a:pt x="17891" y="68655"/>
                  <a:pt x="14563" y="55480"/>
                  <a:pt x="10477" y="39898"/>
                </a:cubicBezTo>
                <a:lnTo>
                  <a:pt x="0" y="19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n enumerator uses a poster to obtain informed consent for… | Flickr">
            <a:extLst>
              <a:ext uri="{FF2B5EF4-FFF2-40B4-BE49-F238E27FC236}">
                <a16:creationId xmlns:a16="http://schemas.microsoft.com/office/drawing/2014/main" id="{3E060855-B2BD-B53C-C34D-FAF6BFD1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8" r="-3" b="-3"/>
          <a:stretch/>
        </p:blipFill>
        <p:spPr bwMode="auto">
          <a:xfrm>
            <a:off x="8527227" y="0"/>
            <a:ext cx="3496503" cy="2286000"/>
          </a:xfrm>
          <a:custGeom>
            <a:avLst/>
            <a:gdLst/>
            <a:ahLst/>
            <a:cxnLst/>
            <a:rect l="l" t="t" r="r" b="b"/>
            <a:pathLst>
              <a:path w="3496503" h="2286000">
                <a:moveTo>
                  <a:pt x="234334" y="0"/>
                </a:moveTo>
                <a:lnTo>
                  <a:pt x="3496503" y="0"/>
                </a:lnTo>
                <a:lnTo>
                  <a:pt x="3496503" y="2286000"/>
                </a:lnTo>
                <a:lnTo>
                  <a:pt x="3613" y="2286000"/>
                </a:lnTo>
                <a:lnTo>
                  <a:pt x="4396" y="2270265"/>
                </a:lnTo>
                <a:cubicBezTo>
                  <a:pt x="4106" y="2264862"/>
                  <a:pt x="2924" y="2261078"/>
                  <a:pt x="0" y="2260767"/>
                </a:cubicBezTo>
                <a:lnTo>
                  <a:pt x="6766" y="2236182"/>
                </a:lnTo>
                <a:lnTo>
                  <a:pt x="20683" y="2223768"/>
                </a:lnTo>
                <a:cubicBezTo>
                  <a:pt x="21224" y="2219117"/>
                  <a:pt x="9918" y="2214114"/>
                  <a:pt x="9373" y="2208586"/>
                </a:cubicBezTo>
                <a:cubicBezTo>
                  <a:pt x="4738" y="2194984"/>
                  <a:pt x="10418" y="2173804"/>
                  <a:pt x="10075" y="2154649"/>
                </a:cubicBezTo>
                <a:lnTo>
                  <a:pt x="16259" y="2145853"/>
                </a:lnTo>
                <a:lnTo>
                  <a:pt x="11033" y="2117141"/>
                </a:lnTo>
                <a:lnTo>
                  <a:pt x="11986" y="2053936"/>
                </a:lnTo>
                <a:lnTo>
                  <a:pt x="10583" y="2045434"/>
                </a:lnTo>
                <a:cubicBezTo>
                  <a:pt x="11282" y="2042276"/>
                  <a:pt x="181" y="2038711"/>
                  <a:pt x="937" y="2034990"/>
                </a:cubicBezTo>
                <a:lnTo>
                  <a:pt x="15114" y="2023110"/>
                </a:lnTo>
                <a:cubicBezTo>
                  <a:pt x="15743" y="2013526"/>
                  <a:pt x="19078" y="1985878"/>
                  <a:pt x="19941" y="1977488"/>
                </a:cubicBezTo>
                <a:cubicBezTo>
                  <a:pt x="20060" y="1975917"/>
                  <a:pt x="20179" y="1974346"/>
                  <a:pt x="20296" y="1972774"/>
                </a:cubicBezTo>
                <a:lnTo>
                  <a:pt x="31316" y="1942643"/>
                </a:lnTo>
                <a:cubicBezTo>
                  <a:pt x="37425" y="1919203"/>
                  <a:pt x="50453" y="1862289"/>
                  <a:pt x="56947" y="1832134"/>
                </a:cubicBezTo>
                <a:cubicBezTo>
                  <a:pt x="52894" y="1805090"/>
                  <a:pt x="69291" y="1783336"/>
                  <a:pt x="66473" y="1761713"/>
                </a:cubicBezTo>
                <a:cubicBezTo>
                  <a:pt x="70558" y="1734434"/>
                  <a:pt x="77296" y="1712419"/>
                  <a:pt x="81460" y="1694779"/>
                </a:cubicBezTo>
                <a:cubicBezTo>
                  <a:pt x="83201" y="1691851"/>
                  <a:pt x="90092" y="1659258"/>
                  <a:pt x="91453" y="1655871"/>
                </a:cubicBezTo>
                <a:cubicBezTo>
                  <a:pt x="95191" y="1636504"/>
                  <a:pt x="95447" y="1644218"/>
                  <a:pt x="101271" y="1611464"/>
                </a:cubicBezTo>
                <a:cubicBezTo>
                  <a:pt x="107232" y="1583980"/>
                  <a:pt x="109653" y="1555768"/>
                  <a:pt x="115918" y="1525131"/>
                </a:cubicBezTo>
                <a:cubicBezTo>
                  <a:pt x="124353" y="1492600"/>
                  <a:pt x="122211" y="1473342"/>
                  <a:pt x="125775" y="1460539"/>
                </a:cubicBezTo>
                <a:cubicBezTo>
                  <a:pt x="136106" y="1433637"/>
                  <a:pt x="127852" y="1425291"/>
                  <a:pt x="126873" y="1384274"/>
                </a:cubicBezTo>
                <a:cubicBezTo>
                  <a:pt x="133737" y="1352753"/>
                  <a:pt x="131247" y="1319027"/>
                  <a:pt x="144248" y="1294980"/>
                </a:cubicBezTo>
                <a:cubicBezTo>
                  <a:pt x="143106" y="1291836"/>
                  <a:pt x="142383" y="1288469"/>
                  <a:pt x="141961" y="1284960"/>
                </a:cubicBezTo>
                <a:cubicBezTo>
                  <a:pt x="141807" y="1281537"/>
                  <a:pt x="141652" y="1278114"/>
                  <a:pt x="141497" y="1274692"/>
                </a:cubicBezTo>
                <a:lnTo>
                  <a:pt x="142074" y="1273742"/>
                </a:lnTo>
                <a:cubicBezTo>
                  <a:pt x="142731" y="1263061"/>
                  <a:pt x="144799" y="1221141"/>
                  <a:pt x="145443" y="1210604"/>
                </a:cubicBezTo>
                <a:lnTo>
                  <a:pt x="145939" y="1210516"/>
                </a:lnTo>
                <a:cubicBezTo>
                  <a:pt x="147057" y="1207748"/>
                  <a:pt x="148708" y="1200510"/>
                  <a:pt x="152146" y="1193997"/>
                </a:cubicBezTo>
                <a:cubicBezTo>
                  <a:pt x="155856" y="1183479"/>
                  <a:pt x="164871" y="1159395"/>
                  <a:pt x="168198" y="1147411"/>
                </a:cubicBezTo>
                <a:lnTo>
                  <a:pt x="183535" y="1125901"/>
                </a:lnTo>
                <a:lnTo>
                  <a:pt x="179302" y="1105015"/>
                </a:lnTo>
                <a:cubicBezTo>
                  <a:pt x="177427" y="1088995"/>
                  <a:pt x="183476" y="1087934"/>
                  <a:pt x="188150" y="1068360"/>
                </a:cubicBezTo>
                <a:cubicBezTo>
                  <a:pt x="185665" y="1058736"/>
                  <a:pt x="176420" y="1052359"/>
                  <a:pt x="180132" y="1046638"/>
                </a:cubicBezTo>
                <a:cubicBezTo>
                  <a:pt x="181056" y="1026408"/>
                  <a:pt x="198829" y="1009747"/>
                  <a:pt x="202718" y="987934"/>
                </a:cubicBezTo>
                <a:cubicBezTo>
                  <a:pt x="201197" y="962487"/>
                  <a:pt x="211172" y="952942"/>
                  <a:pt x="215291" y="929621"/>
                </a:cubicBezTo>
                <a:cubicBezTo>
                  <a:pt x="209930" y="906521"/>
                  <a:pt x="224528" y="915000"/>
                  <a:pt x="229290" y="903908"/>
                </a:cubicBezTo>
                <a:lnTo>
                  <a:pt x="230029" y="900578"/>
                </a:lnTo>
                <a:lnTo>
                  <a:pt x="228646" y="854063"/>
                </a:lnTo>
                <a:cubicBezTo>
                  <a:pt x="234851" y="848408"/>
                  <a:pt x="228954" y="820026"/>
                  <a:pt x="240038" y="824287"/>
                </a:cubicBezTo>
                <a:cubicBezTo>
                  <a:pt x="242249" y="809308"/>
                  <a:pt x="241673" y="775478"/>
                  <a:pt x="241912" y="764190"/>
                </a:cubicBezTo>
                <a:cubicBezTo>
                  <a:pt x="241766" y="761646"/>
                  <a:pt x="241619" y="759103"/>
                  <a:pt x="241473" y="756558"/>
                </a:cubicBezTo>
                <a:lnTo>
                  <a:pt x="240145" y="754270"/>
                </a:lnTo>
                <a:cubicBezTo>
                  <a:pt x="239378" y="751871"/>
                  <a:pt x="239144" y="748528"/>
                  <a:pt x="240106" y="743071"/>
                </a:cubicBezTo>
                <a:lnTo>
                  <a:pt x="240556" y="741834"/>
                </a:lnTo>
                <a:cubicBezTo>
                  <a:pt x="239764" y="738704"/>
                  <a:pt x="237828" y="696921"/>
                  <a:pt x="237972" y="678244"/>
                </a:cubicBezTo>
                <a:cubicBezTo>
                  <a:pt x="247782" y="647903"/>
                  <a:pt x="227131" y="663568"/>
                  <a:pt x="229993" y="629773"/>
                </a:cubicBezTo>
                <a:cubicBezTo>
                  <a:pt x="229544" y="591552"/>
                  <a:pt x="239252" y="564992"/>
                  <a:pt x="239462" y="539841"/>
                </a:cubicBezTo>
                <a:cubicBezTo>
                  <a:pt x="238623" y="528031"/>
                  <a:pt x="238173" y="441859"/>
                  <a:pt x="242683" y="448956"/>
                </a:cubicBezTo>
                <a:cubicBezTo>
                  <a:pt x="243255" y="418452"/>
                  <a:pt x="244219" y="373783"/>
                  <a:pt x="242896" y="356821"/>
                </a:cubicBezTo>
                <a:cubicBezTo>
                  <a:pt x="242719" y="353610"/>
                  <a:pt x="234923" y="350399"/>
                  <a:pt x="234747" y="347187"/>
                </a:cubicBezTo>
                <a:cubicBezTo>
                  <a:pt x="244704" y="325468"/>
                  <a:pt x="242593" y="337207"/>
                  <a:pt x="243310" y="314607"/>
                </a:cubicBezTo>
                <a:cubicBezTo>
                  <a:pt x="241669" y="297647"/>
                  <a:pt x="250872" y="309332"/>
                  <a:pt x="249229" y="292372"/>
                </a:cubicBezTo>
                <a:cubicBezTo>
                  <a:pt x="220320" y="258295"/>
                  <a:pt x="245189" y="235217"/>
                  <a:pt x="233505" y="189449"/>
                </a:cubicBezTo>
                <a:lnTo>
                  <a:pt x="232734" y="119205"/>
                </a:lnTo>
                <a:cubicBezTo>
                  <a:pt x="232883" y="113125"/>
                  <a:pt x="230979" y="106701"/>
                  <a:pt x="234365" y="102821"/>
                </a:cubicBezTo>
                <a:cubicBezTo>
                  <a:pt x="235226" y="89557"/>
                  <a:pt x="237218" y="59178"/>
                  <a:pt x="237903" y="39622"/>
                </a:cubicBezTo>
                <a:cubicBezTo>
                  <a:pt x="237508" y="29839"/>
                  <a:pt x="236214" y="16537"/>
                  <a:pt x="234680" y="288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gricultural Development Training in the Time of Covid">
            <a:extLst>
              <a:ext uri="{FF2B5EF4-FFF2-40B4-BE49-F238E27FC236}">
                <a16:creationId xmlns:a16="http://schemas.microsoft.com/office/drawing/2014/main" id="{D844FF45-DA4C-ACED-B6F0-B1E4A3D8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8" b="-2"/>
          <a:stretch/>
        </p:blipFill>
        <p:spPr bwMode="auto">
          <a:xfrm>
            <a:off x="8689022" y="4572000"/>
            <a:ext cx="3502979" cy="2286000"/>
          </a:xfrm>
          <a:custGeom>
            <a:avLst/>
            <a:gdLst/>
            <a:ahLst/>
            <a:cxnLst/>
            <a:rect l="l" t="t" r="r" b="b"/>
            <a:pathLst>
              <a:path w="3502979" h="2286000">
                <a:moveTo>
                  <a:pt x="10089" y="0"/>
                </a:moveTo>
                <a:lnTo>
                  <a:pt x="3502979" y="0"/>
                </a:lnTo>
                <a:lnTo>
                  <a:pt x="3502979" y="2286000"/>
                </a:lnTo>
                <a:lnTo>
                  <a:pt x="154969" y="2286000"/>
                </a:lnTo>
                <a:lnTo>
                  <a:pt x="154933" y="2285999"/>
                </a:lnTo>
                <a:cubicBezTo>
                  <a:pt x="154939" y="2285919"/>
                  <a:pt x="154948" y="2285839"/>
                  <a:pt x="154956" y="2285759"/>
                </a:cubicBezTo>
                <a:lnTo>
                  <a:pt x="157817" y="2280128"/>
                </a:lnTo>
                <a:lnTo>
                  <a:pt x="152413" y="2258335"/>
                </a:lnTo>
                <a:cubicBezTo>
                  <a:pt x="150528" y="2247599"/>
                  <a:pt x="149279" y="2236301"/>
                  <a:pt x="148708" y="2224706"/>
                </a:cubicBezTo>
                <a:cubicBezTo>
                  <a:pt x="152516" y="2222105"/>
                  <a:pt x="147106" y="2213005"/>
                  <a:pt x="146036" y="2208724"/>
                </a:cubicBezTo>
                <a:cubicBezTo>
                  <a:pt x="148522" y="2208679"/>
                  <a:pt x="149715" y="2199194"/>
                  <a:pt x="147657" y="2195828"/>
                </a:cubicBezTo>
                <a:cubicBezTo>
                  <a:pt x="138768" y="2125090"/>
                  <a:pt x="161998" y="2164893"/>
                  <a:pt x="148068" y="2122444"/>
                </a:cubicBezTo>
                <a:cubicBezTo>
                  <a:pt x="147343" y="2115342"/>
                  <a:pt x="148590" y="2110013"/>
                  <a:pt x="150648" y="2105568"/>
                </a:cubicBezTo>
                <a:lnTo>
                  <a:pt x="155787" y="2097570"/>
                </a:lnTo>
                <a:lnTo>
                  <a:pt x="153954" y="2091304"/>
                </a:lnTo>
                <a:cubicBezTo>
                  <a:pt x="153810" y="2067650"/>
                  <a:pt x="159078" y="2060678"/>
                  <a:pt x="153772" y="2046915"/>
                </a:cubicBezTo>
                <a:cubicBezTo>
                  <a:pt x="164801" y="2026580"/>
                  <a:pt x="154871" y="2033427"/>
                  <a:pt x="153183" y="2017960"/>
                </a:cubicBezTo>
                <a:cubicBezTo>
                  <a:pt x="150985" y="2005758"/>
                  <a:pt x="146752" y="2028159"/>
                  <a:pt x="146128" y="2016200"/>
                </a:cubicBezTo>
                <a:cubicBezTo>
                  <a:pt x="148976" y="2003262"/>
                  <a:pt x="140132" y="2003871"/>
                  <a:pt x="143614" y="1990415"/>
                </a:cubicBezTo>
                <a:cubicBezTo>
                  <a:pt x="150276" y="1993685"/>
                  <a:pt x="142322" y="1963865"/>
                  <a:pt x="148142" y="1962939"/>
                </a:cubicBezTo>
                <a:cubicBezTo>
                  <a:pt x="139821" y="1951510"/>
                  <a:pt x="150073" y="1945769"/>
                  <a:pt x="147508" y="1930552"/>
                </a:cubicBezTo>
                <a:cubicBezTo>
                  <a:pt x="144359" y="1923385"/>
                  <a:pt x="143818" y="1918215"/>
                  <a:pt x="147206" y="1911172"/>
                </a:cubicBezTo>
                <a:cubicBezTo>
                  <a:pt x="131877" y="1878161"/>
                  <a:pt x="146519" y="1891201"/>
                  <a:pt x="140623" y="1860308"/>
                </a:cubicBezTo>
                <a:cubicBezTo>
                  <a:pt x="134425" y="1833694"/>
                  <a:pt x="130403" y="1803523"/>
                  <a:pt x="115600" y="1777782"/>
                </a:cubicBezTo>
                <a:cubicBezTo>
                  <a:pt x="111409" y="1773057"/>
                  <a:pt x="109821" y="1761456"/>
                  <a:pt x="112056" y="1751872"/>
                </a:cubicBezTo>
                <a:cubicBezTo>
                  <a:pt x="112440" y="1750225"/>
                  <a:pt x="112926" y="1748698"/>
                  <a:pt x="113499" y="1747342"/>
                </a:cubicBezTo>
                <a:cubicBezTo>
                  <a:pt x="111234" y="1725088"/>
                  <a:pt x="101120" y="1643694"/>
                  <a:pt x="98470" y="1618347"/>
                </a:cubicBezTo>
                <a:cubicBezTo>
                  <a:pt x="103856" y="1616296"/>
                  <a:pt x="94136" y="1603478"/>
                  <a:pt x="97590" y="1595269"/>
                </a:cubicBezTo>
                <a:cubicBezTo>
                  <a:pt x="100620" y="1589389"/>
                  <a:pt x="98377" y="1584128"/>
                  <a:pt x="98140" y="1577986"/>
                </a:cubicBezTo>
                <a:cubicBezTo>
                  <a:pt x="100521" y="1569894"/>
                  <a:pt x="96220" y="1543501"/>
                  <a:pt x="93133" y="1536621"/>
                </a:cubicBezTo>
                <a:cubicBezTo>
                  <a:pt x="82411" y="1520178"/>
                  <a:pt x="90374" y="1482816"/>
                  <a:pt x="82158" y="1469154"/>
                </a:cubicBezTo>
                <a:cubicBezTo>
                  <a:pt x="80954" y="1464197"/>
                  <a:pt x="80466" y="1459348"/>
                  <a:pt x="80424" y="1454586"/>
                </a:cubicBezTo>
                <a:lnTo>
                  <a:pt x="81328" y="1441264"/>
                </a:lnTo>
                <a:lnTo>
                  <a:pt x="83625" y="1437478"/>
                </a:lnTo>
                <a:cubicBezTo>
                  <a:pt x="83435" y="1434764"/>
                  <a:pt x="83246" y="1432049"/>
                  <a:pt x="83056" y="1429335"/>
                </a:cubicBezTo>
                <a:cubicBezTo>
                  <a:pt x="83172" y="1428557"/>
                  <a:pt x="83291" y="1427781"/>
                  <a:pt x="83407" y="1427003"/>
                </a:cubicBezTo>
                <a:cubicBezTo>
                  <a:pt x="84084" y="1422546"/>
                  <a:pt x="84674" y="1418148"/>
                  <a:pt x="84906" y="1413794"/>
                </a:cubicBezTo>
                <a:cubicBezTo>
                  <a:pt x="73390" y="1419520"/>
                  <a:pt x="84992" y="1377705"/>
                  <a:pt x="75678" y="1389757"/>
                </a:cubicBezTo>
                <a:cubicBezTo>
                  <a:pt x="74957" y="1366832"/>
                  <a:pt x="66282" y="1384318"/>
                  <a:pt x="74551" y="1356760"/>
                </a:cubicBezTo>
                <a:cubicBezTo>
                  <a:pt x="72160" y="1327675"/>
                  <a:pt x="66061" y="1251589"/>
                  <a:pt x="61331" y="1215246"/>
                </a:cubicBezTo>
                <a:cubicBezTo>
                  <a:pt x="48696" y="1178057"/>
                  <a:pt x="52517" y="1164292"/>
                  <a:pt x="46176" y="1138699"/>
                </a:cubicBezTo>
                <a:cubicBezTo>
                  <a:pt x="43091" y="1088911"/>
                  <a:pt x="27949" y="1091674"/>
                  <a:pt x="39077" y="1069753"/>
                </a:cubicBezTo>
                <a:cubicBezTo>
                  <a:pt x="36360" y="1036358"/>
                  <a:pt x="22533" y="1065337"/>
                  <a:pt x="27015" y="1030325"/>
                </a:cubicBezTo>
                <a:cubicBezTo>
                  <a:pt x="25199" y="1029239"/>
                  <a:pt x="7014" y="1004953"/>
                  <a:pt x="5711" y="1002694"/>
                </a:cubicBezTo>
                <a:lnTo>
                  <a:pt x="4782" y="959024"/>
                </a:lnTo>
                <a:lnTo>
                  <a:pt x="4956" y="955844"/>
                </a:lnTo>
                <a:lnTo>
                  <a:pt x="0" y="935724"/>
                </a:lnTo>
                <a:lnTo>
                  <a:pt x="396" y="935045"/>
                </a:lnTo>
                <a:cubicBezTo>
                  <a:pt x="1170" y="933065"/>
                  <a:pt x="1530" y="930734"/>
                  <a:pt x="1027" y="927619"/>
                </a:cubicBezTo>
                <a:cubicBezTo>
                  <a:pt x="2171" y="918238"/>
                  <a:pt x="7071" y="890403"/>
                  <a:pt x="7257" y="878755"/>
                </a:cubicBezTo>
                <a:cubicBezTo>
                  <a:pt x="5425" y="872157"/>
                  <a:pt x="3693" y="865113"/>
                  <a:pt x="2142" y="857732"/>
                </a:cubicBezTo>
                <a:lnTo>
                  <a:pt x="1365" y="798432"/>
                </a:lnTo>
                <a:lnTo>
                  <a:pt x="10445" y="736329"/>
                </a:lnTo>
                <a:cubicBezTo>
                  <a:pt x="10644" y="713358"/>
                  <a:pt x="14017" y="693468"/>
                  <a:pt x="11638" y="674025"/>
                </a:cubicBezTo>
                <a:cubicBezTo>
                  <a:pt x="14263" y="666128"/>
                  <a:pt x="7702" y="658684"/>
                  <a:pt x="3774" y="651467"/>
                </a:cubicBezTo>
                <a:cubicBezTo>
                  <a:pt x="5085" y="630031"/>
                  <a:pt x="18313" y="624842"/>
                  <a:pt x="13938" y="611257"/>
                </a:cubicBezTo>
                <a:cubicBezTo>
                  <a:pt x="23010" y="599213"/>
                  <a:pt x="19548" y="598502"/>
                  <a:pt x="16950" y="592841"/>
                </a:cubicBezTo>
                <a:cubicBezTo>
                  <a:pt x="16888" y="592573"/>
                  <a:pt x="16826" y="592303"/>
                  <a:pt x="16764" y="592034"/>
                </a:cubicBezTo>
                <a:lnTo>
                  <a:pt x="18062" y="590387"/>
                </a:lnTo>
                <a:lnTo>
                  <a:pt x="18662" y="586980"/>
                </a:lnTo>
                <a:cubicBezTo>
                  <a:pt x="18533" y="583880"/>
                  <a:pt x="18403" y="580781"/>
                  <a:pt x="18274" y="577681"/>
                </a:cubicBezTo>
                <a:cubicBezTo>
                  <a:pt x="18115" y="576515"/>
                  <a:pt x="17955" y="575348"/>
                  <a:pt x="17796" y="574183"/>
                </a:cubicBezTo>
                <a:cubicBezTo>
                  <a:pt x="17589" y="571773"/>
                  <a:pt x="17612" y="570172"/>
                  <a:pt x="17805" y="569065"/>
                </a:cubicBezTo>
                <a:lnTo>
                  <a:pt x="17912" y="568936"/>
                </a:lnTo>
                <a:cubicBezTo>
                  <a:pt x="17845" y="567338"/>
                  <a:pt x="29209" y="573362"/>
                  <a:pt x="29143" y="571763"/>
                </a:cubicBezTo>
                <a:cubicBezTo>
                  <a:pt x="28562" y="563674"/>
                  <a:pt x="16337" y="548181"/>
                  <a:pt x="15392" y="540689"/>
                </a:cubicBezTo>
                <a:cubicBezTo>
                  <a:pt x="21346" y="534352"/>
                  <a:pt x="14313" y="506665"/>
                  <a:pt x="25536" y="509696"/>
                </a:cubicBezTo>
                <a:cubicBezTo>
                  <a:pt x="24595" y="499588"/>
                  <a:pt x="19934" y="493475"/>
                  <a:pt x="27295" y="496878"/>
                </a:cubicBezTo>
                <a:cubicBezTo>
                  <a:pt x="27196" y="493551"/>
                  <a:pt x="27823" y="491500"/>
                  <a:pt x="28803" y="490032"/>
                </a:cubicBezTo>
                <a:lnTo>
                  <a:pt x="29265" y="489607"/>
                </a:lnTo>
                <a:cubicBezTo>
                  <a:pt x="28500" y="481587"/>
                  <a:pt x="25372" y="452075"/>
                  <a:pt x="24211" y="441905"/>
                </a:cubicBezTo>
                <a:cubicBezTo>
                  <a:pt x="23574" y="437467"/>
                  <a:pt x="22937" y="433030"/>
                  <a:pt x="22300" y="428592"/>
                </a:cubicBezTo>
                <a:lnTo>
                  <a:pt x="22699" y="427306"/>
                </a:lnTo>
                <a:lnTo>
                  <a:pt x="28219" y="418090"/>
                </a:lnTo>
                <a:cubicBezTo>
                  <a:pt x="27250" y="415121"/>
                  <a:pt x="18397" y="412494"/>
                  <a:pt x="16799" y="410365"/>
                </a:cubicBezTo>
                <a:cubicBezTo>
                  <a:pt x="25342" y="378983"/>
                  <a:pt x="17525" y="349373"/>
                  <a:pt x="19002" y="315310"/>
                </a:cubicBezTo>
                <a:cubicBezTo>
                  <a:pt x="15978" y="276813"/>
                  <a:pt x="16726" y="257569"/>
                  <a:pt x="14356" y="235298"/>
                </a:cubicBezTo>
                <a:cubicBezTo>
                  <a:pt x="14223" y="231626"/>
                  <a:pt x="13137" y="201873"/>
                  <a:pt x="17876" y="207989"/>
                </a:cubicBezTo>
                <a:cubicBezTo>
                  <a:pt x="17051" y="174826"/>
                  <a:pt x="20805" y="126304"/>
                  <a:pt x="19885" y="92237"/>
                </a:cubicBezTo>
                <a:cubicBezTo>
                  <a:pt x="31141" y="70340"/>
                  <a:pt x="10251" y="49317"/>
                  <a:pt x="12357" y="26606"/>
                </a:cubicBezTo>
                <a:cubicBezTo>
                  <a:pt x="7176" y="29713"/>
                  <a:pt x="8629" y="17064"/>
                  <a:pt x="9916" y="34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517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b="1">
                <a:latin typeface="Arial Narrow" panose="020B0606020202030204" pitchFamily="34" charset="0"/>
              </a:rPr>
              <a:t>Introdução</a:t>
            </a:r>
            <a:r>
              <a:rPr lang="en-US">
                <a:latin typeface="Arial Narrow" panose="020B0606020202030204" pitchFamily="34" charset="0"/>
              </a:rPr>
              <a:t> </a:t>
            </a:r>
            <a:r>
              <a:rPr lang="en-US" b="1">
                <a:latin typeface="Arial Narrow" panose="020B0606020202030204" pitchFamily="34" charset="0"/>
              </a:rPr>
              <a:t>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" y="2142067"/>
            <a:ext cx="4768849" cy="4034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ISPM - “</a:t>
            </a:r>
            <a:r>
              <a:rPr lang="pt-PT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ISPM nutrindo mentes e </a:t>
            </a:r>
            <a:r>
              <a:rPr lang="pt-PT" sz="16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emponderando</a:t>
            </a:r>
            <a:r>
              <a:rPr lang="pt-PT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comunidades rumo ao desenvolvimento sustentável”.</a:t>
            </a:r>
            <a:endParaRPr lang="pt-PT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pt-PT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IES especializada em Engenharia Agrícola e cursos afins, </a:t>
            </a:r>
          </a:p>
          <a:p>
            <a:r>
              <a:rPr lang="pt-PT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Sua natureza deixa-nos a vontade para esperar dela respostas ao desafio da “soberania alimentar” - passarmos a ter capacidade de produzir o que consumimos, com base em padrões científicos. </a:t>
            </a:r>
            <a:endParaRPr lang="pt-PT" sz="1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Convite - responder ao lema acima, mas igualmente partilhar a minha visão - recolocar a educação como centro gravitacional de todo o processo de desenvolvimento, numa abordagem baseada em Joseph Schumpeter (1984).</a:t>
            </a:r>
          </a:p>
          <a:p>
            <a:r>
              <a:rPr lang="pt-PT" sz="1600" b="1" i="1" dirty="0">
                <a:latin typeface="Arial Narrow" panose="020B0606020202030204" pitchFamily="34" charset="0"/>
                <a:ea typeface="Calibri" panose="020F0502020204030204" pitchFamily="34" charset="0"/>
              </a:rPr>
              <a:t>Destruição criativa</a:t>
            </a:r>
            <a:r>
              <a:rPr lang="pt-PT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: o lugar e a relevância dos Institutos Politécnicos no desenvolvimento sustentável, o Caso do ISPM.</a:t>
            </a:r>
            <a:b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25C75D0-7462-4BBE-9C12-1057D15B4137}" type="datetime1">
              <a:rPr lang="en-US" smtClean="0"/>
              <a:pPr>
                <a:spcAft>
                  <a:spcPts val="600"/>
                </a:spcAft>
              </a:pPr>
              <a:t>3/6/2025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838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D88F2C-8824-465B-AFFA-370E608185C9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4EAB9-18B4-2FDB-5333-A14434EA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183" r="-1" b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026" name="Picture 2" descr="Course: ARI2102: SOCIOLOGY AND PSYCHOLOGY FOR RURAL INNOVATIONS | MUELE">
            <a:extLst>
              <a:ext uri="{FF2B5EF4-FFF2-40B4-BE49-F238E27FC236}">
                <a16:creationId xmlns:a16="http://schemas.microsoft.com/office/drawing/2014/main" id="{C85983CE-842F-7416-50EA-EB8F97FE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r="1" b="18839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4899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AT CAN AN EFFECTIVE ITSM DO FOR YOUR ORGANIZATION? - LMTEQ">
            <a:extLst>
              <a:ext uri="{FF2B5EF4-FFF2-40B4-BE49-F238E27FC236}">
                <a16:creationId xmlns:a16="http://schemas.microsoft.com/office/drawing/2014/main" id="{6B6FD320-B051-801E-7343-47772DBE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r="1003"/>
          <a:stretch/>
        </p:blipFill>
        <p:spPr bwMode="auto">
          <a:xfrm>
            <a:off x="5208358" y="880533"/>
            <a:ext cx="698364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 Narrow" panose="020B0606020202030204" pitchFamily="34" charset="0"/>
              </a:rPr>
              <a:t>Considerações Finais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82800"/>
            <a:ext cx="5537200" cy="409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800" i="1" dirty="0">
                <a:latin typeface="Arial Narrow" panose="020B0606020202030204" pitchFamily="34" charset="0"/>
                <a:ea typeface="Calibri" panose="020F0502020204030204" pitchFamily="34" charset="0"/>
              </a:rPr>
              <a:t>Destruição criativa</a:t>
            </a:r>
            <a:endParaRPr lang="pt-PT" sz="18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PT" sz="1800" i="1" dirty="0">
                <a:latin typeface="Arial Narrow" panose="020B0606020202030204" pitchFamily="34" charset="0"/>
                <a:ea typeface="Calibri" panose="020F0502020204030204" pitchFamily="34" charset="0"/>
              </a:rPr>
              <a:t> Problematizar sobre o lugar </a:t>
            </a:r>
            <a:r>
              <a:rPr lang="pt-PT" sz="1800" dirty="0">
                <a:latin typeface="Arial Narrow" panose="020B0606020202030204" pitchFamily="34" charset="0"/>
                <a:ea typeface="Calibri" panose="020F0502020204030204" pitchFamily="34" charset="0"/>
              </a:rPr>
              <a:t>e a relevância dos IPTs no Desenvolvimento Sustentável, Caso do ISPM, convoca-nos ao entendimento de que dentro de um contexto de crises e de cortes orçamentais, esta instituição pode liderar, ao nível da região centro o estopim da agenda de P&amp;D p/ soberania alimentar,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sz="1800" dirty="0">
                <a:latin typeface="Arial Narrow" panose="020B0606020202030204" pitchFamily="34" charset="0"/>
                <a:ea typeface="Calibri" panose="020F0502020204030204" pitchFamily="34" charset="0"/>
              </a:rPr>
              <a:t> Pode tornar-se no exemplo de instituição pioneira de uma combinação efectiva do saber-fazer com a produção, tendo no recurso às tecnologias a sua alavanca de disrupção e inovação criativa, mostrando que o seu trabalho está orientado para formação de mentes brilhantes cujos trabalhos impactam positivamente nas comunidades onde a mesma está inserida. 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1DE1538-2E5E-4F40-9C98-08ABDE1B73E1}" type="datetime1">
              <a:rPr lang="en-US" smtClean="0"/>
              <a:pPr>
                <a:spcAft>
                  <a:spcPts val="600"/>
                </a:spcAft>
              </a:pPr>
              <a:t>3/6/2025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D88F2C-8824-465B-AFFA-370E608185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7730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1964"/>
            <a:ext cx="10515600" cy="547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latin typeface="Arial Narrow" panose="020B0606020202030204" pitchFamily="34" charset="0"/>
              </a:rPr>
              <a:t>Obrigado!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b="1" dirty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Arial Narrow" panose="020B0606020202030204" pitchFamily="34" charset="0"/>
              </a:rPr>
              <a:t>Não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vai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dar</a:t>
            </a:r>
            <a:r>
              <a:rPr lang="en-US" b="1" dirty="0">
                <a:latin typeface="Arial Narrow" panose="020B0606020202030204" pitchFamily="34" charset="0"/>
              </a:rPr>
              <a:t> tempo para </a:t>
            </a:r>
            <a:r>
              <a:rPr lang="en-US" b="1" dirty="0" err="1">
                <a:latin typeface="Arial Narrow" panose="020B0606020202030204" pitchFamily="34" charset="0"/>
              </a:rPr>
              <a:t>debatermos</a:t>
            </a:r>
            <a:r>
              <a:rPr lang="en-US" b="1" dirty="0">
                <a:latin typeface="Arial Narrow" panose="020B0606020202030204" pitchFamily="34" charset="0"/>
              </a:rPr>
              <a:t> mas </a:t>
            </a:r>
            <a:r>
              <a:rPr lang="en-US" b="1" dirty="0" err="1">
                <a:latin typeface="Arial Narrow" panose="020B0606020202030204" pitchFamily="34" charset="0"/>
              </a:rPr>
              <a:t>podem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enviar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vossos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comentários</a:t>
            </a:r>
            <a:r>
              <a:rPr lang="en-US" b="1" dirty="0">
                <a:latin typeface="Arial Narrow" panose="020B0606020202030204" pitchFamily="34" charset="0"/>
              </a:rPr>
              <a:t> e </a:t>
            </a:r>
            <a:r>
              <a:rPr lang="en-US" b="1" dirty="0" err="1">
                <a:latin typeface="Arial Narrow" panose="020B0606020202030204" pitchFamily="34" charset="0"/>
              </a:rPr>
              <a:t>contribuições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por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aqui</a:t>
            </a:r>
            <a:r>
              <a:rPr lang="en-US" b="1" dirty="0">
                <a:latin typeface="Arial Narrow" panose="020B0606020202030204" pitchFamily="34" charset="0"/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b="1" dirty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latin typeface="Arial Narrow" panose="020B0606020202030204" pitchFamily="34" charset="0"/>
                <a:hlinkClick r:id="rId3"/>
              </a:rPr>
              <a:t>pedro.guiliche@gmail.com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095B-B2F6-4CF4-A1C0-1F37C80CF7B3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96088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72D49-312D-738D-E454-85572337A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BDEB-BF2D-AED0-0E17-B6FBED06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20"/>
            <a:ext cx="6125964" cy="1014954"/>
          </a:xfrm>
        </p:spPr>
        <p:txBody>
          <a:bodyPr anchor="b">
            <a:normAutofit/>
          </a:bodyPr>
          <a:lstStyle/>
          <a:p>
            <a:r>
              <a:rPr lang="en-US" b="1" dirty="0" err="1">
                <a:latin typeface="Arial Narrow" panose="020B0606020202030204" pitchFamily="34" charset="0"/>
              </a:rPr>
              <a:t>Introdução</a:t>
            </a:r>
            <a:r>
              <a:rPr lang="en-US" b="1" dirty="0">
                <a:latin typeface="Arial Narrow" panose="020B0606020202030204" pitchFamily="34" charset="0"/>
              </a:rPr>
              <a:t> (2/3)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33B4E-4E01-D1F6-54A5-95A12A701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38" y="1674793"/>
            <a:ext cx="5124659" cy="1934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Arial Narrow" panose="020B0606020202030204" pitchFamily="34" charset="0"/>
              </a:rPr>
              <a:t>Argumento</a:t>
            </a:r>
            <a:r>
              <a:rPr lang="en-US" sz="2000" b="1" dirty="0">
                <a:latin typeface="Arial Narrow" panose="020B0606020202030204" pitchFamily="34" charset="0"/>
              </a:rPr>
              <a:t>:</a:t>
            </a:r>
          </a:p>
          <a:p>
            <a:r>
              <a:rPr lang="en-US" sz="2000" i="1" dirty="0" err="1">
                <a:latin typeface="Arial Narrow" panose="020B0606020202030204" pitchFamily="34" charset="0"/>
              </a:rPr>
              <a:t>Destruição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criativa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é </a:t>
            </a:r>
            <a:r>
              <a:rPr lang="en-US" sz="2000" dirty="0" err="1">
                <a:latin typeface="Arial Narrow" panose="020B0606020202030204" pitchFamily="34" charset="0"/>
              </a:rPr>
              <a:t>uma</a:t>
            </a:r>
            <a:r>
              <a:rPr lang="en-US" sz="2000" dirty="0">
                <a:latin typeface="Arial Narrow" panose="020B0606020202030204" pitchFamily="34" charset="0"/>
              </a:rPr>
              <a:t> ferramenta </a:t>
            </a:r>
            <a:r>
              <a:rPr lang="en-US" sz="2000" dirty="0" err="1">
                <a:latin typeface="Arial Narrow" panose="020B0606020202030204" pitchFamily="34" charset="0"/>
              </a:rPr>
              <a:t>teórica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indispensável</a:t>
            </a:r>
            <a:r>
              <a:rPr lang="en-US" sz="2000" dirty="0">
                <a:latin typeface="Arial Narrow" panose="020B0606020202030204" pitchFamily="34" charset="0"/>
              </a:rPr>
              <a:t> para </a:t>
            </a:r>
            <a:r>
              <a:rPr lang="en-US" sz="2000" dirty="0" err="1">
                <a:latin typeface="Arial Narrow" panose="020B0606020202030204" pitchFamily="34" charset="0"/>
              </a:rPr>
              <a:t>os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desafios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actuais</a:t>
            </a:r>
            <a:r>
              <a:rPr lang="en-US" sz="2000" dirty="0">
                <a:latin typeface="Arial Narrow" panose="020B0606020202030204" pitchFamily="34" charset="0"/>
              </a:rPr>
              <a:t> do ES, </a:t>
            </a:r>
            <a:r>
              <a:rPr lang="en-US" sz="2000" dirty="0" err="1">
                <a:latin typeface="Arial Narrow" panose="020B0606020202030204" pitchFamily="34" charset="0"/>
              </a:rPr>
              <a:t>atravessando</a:t>
            </a:r>
            <a:r>
              <a:rPr lang="en-US" sz="2000" dirty="0">
                <a:latin typeface="Arial Narrow" panose="020B0606020202030204" pitchFamily="34" charset="0"/>
              </a:rPr>
              <a:t> a </a:t>
            </a:r>
            <a:r>
              <a:rPr lang="en-US" sz="2000" dirty="0" err="1">
                <a:latin typeface="Arial Narrow" panose="020B0606020202030204" pitchFamily="34" charset="0"/>
              </a:rPr>
              <a:t>investigação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ensino</a:t>
            </a:r>
            <a:r>
              <a:rPr lang="en-US" sz="2000" dirty="0">
                <a:latin typeface="Arial Narrow" panose="020B0606020202030204" pitchFamily="34" charset="0"/>
              </a:rPr>
              <a:t> e </a:t>
            </a:r>
            <a:r>
              <a:rPr lang="en-US" sz="2000" dirty="0" err="1">
                <a:latin typeface="Arial Narrow" panose="020B0606020202030204" pitchFamily="34" charset="0"/>
              </a:rPr>
              <a:t>extensão</a:t>
            </a:r>
            <a:r>
              <a:rPr lang="en-US" sz="2000" dirty="0">
                <a:latin typeface="Arial Narrow" panose="020B0606020202030204" pitchFamily="34" charset="0"/>
              </a:rPr>
              <a:t>, tendo no </a:t>
            </a:r>
            <a:r>
              <a:rPr lang="en-US" sz="2000" dirty="0" err="1">
                <a:latin typeface="Arial Narrow" panose="020B0606020202030204" pitchFamily="34" charset="0"/>
              </a:rPr>
              <a:t>recurso</a:t>
            </a:r>
            <a:r>
              <a:rPr lang="en-US" sz="2000" dirty="0">
                <a:latin typeface="Arial Narrow" panose="020B0606020202030204" pitchFamily="34" charset="0"/>
              </a:rPr>
              <a:t> as </a:t>
            </a:r>
            <a:r>
              <a:rPr lang="en-US" sz="2000" dirty="0" err="1">
                <a:latin typeface="Arial Narrow" panose="020B0606020202030204" pitchFamily="34" charset="0"/>
              </a:rPr>
              <a:t>tecnologias</a:t>
            </a:r>
            <a:r>
              <a:rPr lang="en-US" sz="2000" dirty="0">
                <a:latin typeface="Arial Narrow" panose="020B0606020202030204" pitchFamily="34" charset="0"/>
              </a:rPr>
              <a:t> a </a:t>
            </a:r>
            <a:r>
              <a:rPr lang="en-US" sz="2000" dirty="0" err="1">
                <a:latin typeface="Arial Narrow" panose="020B0606020202030204" pitchFamily="34" charset="0"/>
              </a:rPr>
              <a:t>sua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sustentação</a:t>
            </a:r>
            <a:r>
              <a:rPr lang="en-US" sz="2000" dirty="0">
                <a:latin typeface="Arial Narrow" panose="020B0606020202030204" pitchFamily="34" charset="0"/>
              </a:rPr>
              <a:t> (P&amp;D p/</a:t>
            </a:r>
            <a:r>
              <a:rPr lang="en-US" sz="2000" dirty="0" err="1">
                <a:latin typeface="Arial Narrow" panose="020B0606020202030204" pitchFamily="34" charset="0"/>
              </a:rPr>
              <a:t>soberania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alimentar</a:t>
            </a:r>
            <a:r>
              <a:rPr lang="en-US" sz="2000" dirty="0">
                <a:latin typeface="Arial Narrow" panose="020B0606020202030204" pitchFamily="34" charset="0"/>
              </a:rPr>
              <a:t>). 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E14E-6FD6-265B-0F1D-F146E330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88E371-C039-4EBA-823F-E94882C248C9}" type="datetime1">
              <a:rPr lang="en-US" smtClean="0"/>
              <a:pPr>
                <a:spcAft>
                  <a:spcPts val="600"/>
                </a:spcAft>
              </a:pPr>
              <a:t>3/6/2025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875E4-5CC2-6075-AD32-D52C4EBA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286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D88F2C-8824-465B-AFFA-370E608185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4" name="Picture 6" descr="Overcoming Our Soft Addictions - OU Life">
            <a:extLst>
              <a:ext uri="{FF2B5EF4-FFF2-40B4-BE49-F238E27FC236}">
                <a16:creationId xmlns:a16="http://schemas.microsoft.com/office/drawing/2014/main" id="{CB15323C-99D0-332C-358B-C37391441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5" b="-4"/>
          <a:stretch/>
        </p:blipFill>
        <p:spPr bwMode="auto">
          <a:xfrm>
            <a:off x="8249768" y="3308140"/>
            <a:ext cx="3747932" cy="3632485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adblocks to Reform: Perils for Georgia's Criminal Justice System - In ...">
            <a:extLst>
              <a:ext uri="{FF2B5EF4-FFF2-40B4-BE49-F238E27FC236}">
                <a16:creationId xmlns:a16="http://schemas.microsoft.com/office/drawing/2014/main" id="{CB504334-75AC-9415-D246-4FAE82A9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r="-4" b="-4"/>
          <a:stretch/>
        </p:blipFill>
        <p:spPr bwMode="auto">
          <a:xfrm>
            <a:off x="5398276" y="1999622"/>
            <a:ext cx="3458367" cy="3934613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eaking through boundaries | The Nankoo">
            <a:extLst>
              <a:ext uri="{FF2B5EF4-FFF2-40B4-BE49-F238E27FC236}">
                <a16:creationId xmlns:a16="http://schemas.microsoft.com/office/drawing/2014/main" id="{0B3470D1-118F-809F-8D7E-403250F9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-3" b="-3"/>
          <a:stretch/>
        </p:blipFill>
        <p:spPr bwMode="auto">
          <a:xfrm>
            <a:off x="7482560" y="-1"/>
            <a:ext cx="4579876" cy="3295413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A5AF3C-166C-7E62-6C4F-2BE901674E66}"/>
              </a:ext>
            </a:extLst>
          </p:cNvPr>
          <p:cNvSpPr txBox="1"/>
          <p:nvPr/>
        </p:nvSpPr>
        <p:spPr>
          <a:xfrm>
            <a:off x="4147128" y="5363756"/>
            <a:ext cx="202276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A</a:t>
            </a:r>
            <a:r>
              <a:rPr lang="en-US" sz="1800" dirty="0">
                <a:latin typeface="Arial Narrow" panose="020B0606020202030204" pitchFamily="34" charset="0"/>
              </a:rPr>
              <a:t>rticular a </a:t>
            </a:r>
            <a:r>
              <a:rPr lang="en-US" sz="1800" dirty="0" err="1">
                <a:latin typeface="Arial Narrow" panose="020B0606020202030204" pitchFamily="34" charset="0"/>
              </a:rPr>
              <a:t>reivenção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1800" dirty="0" err="1">
                <a:latin typeface="Arial Narrow" panose="020B0606020202030204" pitchFamily="34" charset="0"/>
              </a:rPr>
              <a:t>inovadora</a:t>
            </a:r>
            <a:r>
              <a:rPr lang="en-US" sz="1800" dirty="0">
                <a:latin typeface="Arial Narrow" panose="020B0606020202030204" pitchFamily="34" charset="0"/>
              </a:rPr>
              <a:t> da </a:t>
            </a:r>
            <a:r>
              <a:rPr lang="en-US" sz="1800" dirty="0" err="1">
                <a:latin typeface="Arial Narrow" panose="020B0606020202030204" pitchFamily="34" charset="0"/>
              </a:rPr>
              <a:t>educação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77C46-C4C9-E708-8012-462CF045B8B9}"/>
              </a:ext>
            </a:extLst>
          </p:cNvPr>
          <p:cNvSpPr txBox="1"/>
          <p:nvPr/>
        </p:nvSpPr>
        <p:spPr>
          <a:xfrm>
            <a:off x="10194514" y="3295412"/>
            <a:ext cx="18405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</a:t>
            </a:r>
            <a:r>
              <a:rPr lang="en-US" sz="1800" dirty="0" err="1">
                <a:latin typeface="Arial Narrow" panose="020B0606020202030204" pitchFamily="34" charset="0"/>
              </a:rPr>
              <a:t>esenvolvimento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1800" dirty="0" err="1">
                <a:latin typeface="Arial Narrow" panose="020B0606020202030204" pitchFamily="34" charset="0"/>
              </a:rPr>
              <a:t>económico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1800" dirty="0">
                <a:latin typeface="Arial Narrow" panose="020B0606020202030204" pitchFamily="34" charset="0"/>
              </a:rPr>
              <a:t>e social </a:t>
            </a:r>
            <a:r>
              <a:rPr lang="en-US" sz="1800" dirty="0" err="1">
                <a:latin typeface="Arial Narrow" panose="020B0606020202030204" pitchFamily="34" charset="0"/>
              </a:rPr>
              <a:t>sustentável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009B2-327A-B27C-22ED-25626322F489}"/>
              </a:ext>
            </a:extLst>
          </p:cNvPr>
          <p:cNvSpPr txBox="1"/>
          <p:nvPr/>
        </p:nvSpPr>
        <p:spPr>
          <a:xfrm>
            <a:off x="9956800" y="207103"/>
            <a:ext cx="195598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R</a:t>
            </a:r>
            <a:r>
              <a:rPr lang="en-US" sz="1800" dirty="0" err="1">
                <a:latin typeface="Arial Narrow" panose="020B0606020202030204" pitchFamily="34" charset="0"/>
              </a:rPr>
              <a:t>espostas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efectivas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1800" dirty="0" err="1">
                <a:latin typeface="Arial Narrow" panose="020B0606020202030204" pitchFamily="34" charset="0"/>
              </a:rPr>
              <a:t>às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demandas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sociais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CE1D6-B3AF-B733-D15F-BEFC94B5DFAC}"/>
              </a:ext>
            </a:extLst>
          </p:cNvPr>
          <p:cNvSpPr txBox="1"/>
          <p:nvPr/>
        </p:nvSpPr>
        <p:spPr>
          <a:xfrm>
            <a:off x="1492738" y="3962400"/>
            <a:ext cx="1906954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latin typeface="Arial Narrow" panose="020B0606020202030204" pitchFamily="34" charset="0"/>
              </a:rPr>
              <a:t>Papel das IPTs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344030" y="207107"/>
            <a:ext cx="2362017" cy="2241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Introdução de: </a:t>
            </a:r>
          </a:p>
          <a:p>
            <a:pPr marL="228600" lvl="0" indent="-2286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novos produtos ou serviços, </a:t>
            </a:r>
          </a:p>
          <a:p>
            <a:pPr marL="228600" lvl="0" indent="-2286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métodos de produção, </a:t>
            </a:r>
          </a:p>
          <a:p>
            <a:pPr marL="228600" lvl="0" indent="-2286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mercados </a:t>
            </a:r>
          </a:p>
          <a:p>
            <a:pPr marL="228600" lvl="0" indent="-2286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novas fontes de matérias-primas </a:t>
            </a:r>
          </a:p>
          <a:p>
            <a:pPr marL="228600" lvl="0" indent="-2286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novas organização.</a:t>
            </a:r>
          </a:p>
        </p:txBody>
      </p:sp>
    </p:spTree>
    <p:extLst>
      <p:ext uri="{BB962C8B-B14F-4D97-AF65-F5344CB8AC3E}">
        <p14:creationId xmlns:p14="http://schemas.microsoft.com/office/powerpoint/2010/main" val="1146947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gricultura de Precisão, Agricultura Digital e Agricultura 4.0">
            <a:extLst>
              <a:ext uri="{FF2B5EF4-FFF2-40B4-BE49-F238E27FC236}">
                <a16:creationId xmlns:a16="http://schemas.microsoft.com/office/drawing/2014/main" id="{886B7994-7322-1694-9101-FDB86FE4A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82" y="1984359"/>
            <a:ext cx="5426764" cy="24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913CC-8BFC-6ADE-0170-A073D86C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803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A183E7-6A2B-4768-A15B-8246B4D489AA}" type="datetime1">
              <a:rPr lang="en-US" smtClean="0"/>
              <a:pPr>
                <a:spcAft>
                  <a:spcPts val="600"/>
                </a:spcAft>
              </a:pPr>
              <a:t>3/6/2025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AD7CA-DAB6-D827-3978-48280356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D88F2C-8824-465B-AFFA-370E608185C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6" name="Picture 2" descr="(PDF) Decision support systems for agriculture 4.0: Survey and challenges">
            <a:extLst>
              <a:ext uri="{FF2B5EF4-FFF2-40B4-BE49-F238E27FC236}">
                <a16:creationId xmlns:a16="http://schemas.microsoft.com/office/drawing/2014/main" id="{9089AC6E-9B65-62B1-CC0E-6F071C799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/>
          <a:stretch/>
        </p:blipFill>
        <p:spPr bwMode="auto">
          <a:xfrm>
            <a:off x="7037309" y="321734"/>
            <a:ext cx="3968213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6509" y="4895273"/>
            <a:ext cx="319578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 Narrow" panose="020B0606020202030204" pitchFamily="34" charset="0"/>
              </a:rPr>
              <a:t>Em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que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fase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estamos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neste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momento</a:t>
            </a:r>
            <a:r>
              <a:rPr lang="en-US" b="1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927" y="711200"/>
            <a:ext cx="327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 Narrow" panose="020B0606020202030204" pitchFamily="34" charset="0"/>
              </a:rPr>
              <a:t>Introd</a:t>
            </a:r>
            <a:r>
              <a:rPr lang="en-US" sz="4400" b="1" dirty="0">
                <a:latin typeface="Arial Narrow" panose="020B0606020202030204" pitchFamily="34" charset="0"/>
              </a:rPr>
              <a:t>… 3/3</a:t>
            </a:r>
          </a:p>
        </p:txBody>
      </p:sp>
    </p:spTree>
    <p:extLst>
      <p:ext uri="{BB962C8B-B14F-4D97-AF65-F5344CB8AC3E}">
        <p14:creationId xmlns:p14="http://schemas.microsoft.com/office/powerpoint/2010/main" val="2494342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966"/>
          </a:xfrm>
        </p:spPr>
        <p:txBody>
          <a:bodyPr/>
          <a:lstStyle/>
          <a:p>
            <a:r>
              <a:rPr lang="en-US" b="1" dirty="0" err="1">
                <a:latin typeface="Arial Narrow" panose="020B0606020202030204" pitchFamily="34" charset="0"/>
              </a:rPr>
              <a:t>Nossa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Matriz</a:t>
            </a:r>
            <a:r>
              <a:rPr lang="en-US" b="1" dirty="0">
                <a:latin typeface="Arial Narrow" panose="020B0606020202030204" pitchFamily="34" charset="0"/>
              </a:rPr>
              <a:t> de </a:t>
            </a:r>
            <a:r>
              <a:rPr lang="en-US" b="1" dirty="0" err="1">
                <a:latin typeface="Arial Narrow" panose="020B0606020202030204" pitchFamily="34" charset="0"/>
              </a:rPr>
              <a:t>Análise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Teórico-Científica</a:t>
            </a:r>
            <a:r>
              <a:rPr lang="en-US" b="1" dirty="0">
                <a:latin typeface="Arial Narrow" panose="020B0606020202030204" pitchFamily="34" charset="0"/>
              </a:rPr>
              <a:t> (1/1)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67BCA02-52A4-9400-D741-034AC8214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264065"/>
              </p:ext>
            </p:extLst>
          </p:nvPr>
        </p:nvGraphicFramePr>
        <p:xfrm>
          <a:off x="838200" y="1219200"/>
          <a:ext cx="10515600" cy="495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5172-7C8D-45D9-91E0-999A264263CB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9953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OS ISPTs </a:t>
            </a:r>
            <a:r>
              <a:rPr lang="en-US" b="1" dirty="0" err="1">
                <a:latin typeface="Arial Narrow" panose="020B0606020202030204" pitchFamily="34" charset="0"/>
              </a:rPr>
              <a:t>em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Moçambique</a:t>
            </a:r>
            <a:r>
              <a:rPr lang="en-US" b="1" dirty="0">
                <a:latin typeface="Arial Narrow" panose="020B0606020202030204" pitchFamily="34" charset="0"/>
              </a:rPr>
              <a:t> (1/11)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68CD972-17AF-0048-8849-FFF965D2A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564639"/>
              </p:ext>
            </p:extLst>
          </p:nvPr>
        </p:nvGraphicFramePr>
        <p:xfrm>
          <a:off x="838200" y="1221828"/>
          <a:ext cx="10515600" cy="513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A11-27F3-4EB5-AE6B-CA24BBB3AC1F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7043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663548"/>
              </p:ext>
            </p:extLst>
          </p:nvPr>
        </p:nvGraphicFramePr>
        <p:xfrm>
          <a:off x="994230" y="1348509"/>
          <a:ext cx="10149999" cy="490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49" imgH="4718225" progId="Excel.Sheet.12">
                  <p:embed/>
                </p:oleObj>
              </mc:Choice>
              <mc:Fallback>
                <p:oleObj name="Worksheet" r:id="rId2" imgW="7848649" imgH="4718225" progId="Excel.Shee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230" y="1348509"/>
                        <a:ext cx="10149999" cy="4907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 b="1" dirty="0" err="1">
                <a:latin typeface="Arial Narrow" panose="020B0606020202030204" pitchFamily="34" charset="0"/>
              </a:rPr>
              <a:t>Evolução</a:t>
            </a:r>
            <a:r>
              <a:rPr lang="en-US" b="1" dirty="0">
                <a:latin typeface="Arial Narrow" panose="020B0606020202030204" pitchFamily="34" charset="0"/>
              </a:rPr>
              <a:t> ISPTs/CTEM </a:t>
            </a:r>
            <a:r>
              <a:rPr lang="en-US" b="1" dirty="0" err="1">
                <a:latin typeface="Arial Narrow" panose="020B0606020202030204" pitchFamily="34" charset="0"/>
              </a:rPr>
              <a:t>em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Moçambique</a:t>
            </a:r>
            <a:r>
              <a:rPr lang="en-US" b="1" dirty="0">
                <a:latin typeface="Arial Narrow" panose="020B0606020202030204" pitchFamily="34" charset="0"/>
              </a:rPr>
              <a:t> (2/11)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767-F5E3-450B-8E7F-73E309ACFAA5}" type="datetime1">
              <a:rPr lang="en-US" smtClean="0"/>
              <a:t>3/6/2025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8739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 Narrow" panose="020B0606020202030204" pitchFamily="34" charset="0"/>
              </a:rPr>
              <a:t>Cont</a:t>
            </a:r>
            <a:r>
              <a:rPr lang="en-US" b="1" dirty="0">
                <a:latin typeface="Arial Narrow" panose="020B0606020202030204" pitchFamily="34" charset="0"/>
              </a:rPr>
              <a:t>… (3/11)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latin typeface="Arial Narrow" panose="020B0606020202030204" pitchFamily="34" charset="0"/>
              </a:rPr>
              <a:t>Como </a:t>
            </a:r>
            <a:r>
              <a:rPr lang="en-US" b="1" dirty="0" err="1">
                <a:latin typeface="Arial Narrow" panose="020B0606020202030204" pitchFamily="34" charset="0"/>
              </a:rPr>
              <a:t>fazer</a:t>
            </a:r>
            <a:r>
              <a:rPr lang="en-US" b="1" dirty="0">
                <a:latin typeface="Arial Narrow" panose="020B0606020202030204" pitchFamily="34" charset="0"/>
              </a:rPr>
              <a:t> face </a:t>
            </a:r>
            <a:r>
              <a:rPr lang="en-US" b="1" dirty="0" err="1">
                <a:latin typeface="Arial Narrow" panose="020B0606020202030204" pitchFamily="34" charset="0"/>
              </a:rPr>
              <a:t>ao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desiderato</a:t>
            </a:r>
            <a:r>
              <a:rPr lang="en-US" b="1" dirty="0">
                <a:latin typeface="Arial Narrow" panose="020B0606020202030204" pitchFamily="34" charset="0"/>
              </a:rPr>
              <a:t> de “</a:t>
            </a:r>
            <a:r>
              <a:rPr lang="en-US" b="1" dirty="0" err="1">
                <a:latin typeface="Arial Narrow" panose="020B0606020202030204" pitchFamily="34" charset="0"/>
              </a:rPr>
              <a:t>Tornar</a:t>
            </a:r>
            <a:r>
              <a:rPr lang="en-US" b="1" dirty="0">
                <a:latin typeface="Arial Narrow" panose="020B0606020202030204" pitchFamily="34" charset="0"/>
              </a:rPr>
              <a:t> a </a:t>
            </a:r>
            <a:r>
              <a:rPr lang="en-US" b="1" dirty="0" err="1">
                <a:latin typeface="Arial Narrow" panose="020B0606020202030204" pitchFamily="34" charset="0"/>
              </a:rPr>
              <a:t>Escola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numa</a:t>
            </a:r>
            <a:r>
              <a:rPr lang="en-US" b="1" dirty="0">
                <a:latin typeface="Arial Narrow" panose="020B0606020202030204" pitchFamily="34" charset="0"/>
              </a:rPr>
              <a:t> base para o </a:t>
            </a:r>
            <a:r>
              <a:rPr lang="en-US" b="1" dirty="0" err="1">
                <a:latin typeface="Arial Narrow" panose="020B0606020202030204" pitchFamily="34" charset="0"/>
              </a:rPr>
              <a:t>povo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tomar</a:t>
            </a:r>
            <a:r>
              <a:rPr lang="en-US" b="1" dirty="0">
                <a:latin typeface="Arial Narrow" panose="020B0606020202030204" pitchFamily="34" charset="0"/>
              </a:rPr>
              <a:t> o </a:t>
            </a:r>
            <a:r>
              <a:rPr lang="en-US" b="1" dirty="0" err="1">
                <a:latin typeface="Arial Narrow" panose="020B0606020202030204" pitchFamily="34" charset="0"/>
              </a:rPr>
              <a:t>poder</a:t>
            </a:r>
            <a:r>
              <a:rPr lang="en-US" b="1" dirty="0">
                <a:latin typeface="Arial Narrow" panose="020B0606020202030204" pitchFamily="34" charset="0"/>
              </a:rPr>
              <a:t>” (</a:t>
            </a:r>
            <a:r>
              <a:rPr lang="en-US" b="1" dirty="0" err="1">
                <a:latin typeface="Arial Narrow" panose="020B0606020202030204" pitchFamily="34" charset="0"/>
              </a:rPr>
              <a:t>perspectiva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socialista</a:t>
            </a:r>
            <a:r>
              <a:rPr lang="en-US" b="1" dirty="0">
                <a:latin typeface="Arial Narrow" panose="020B0606020202030204" pitchFamily="34" charset="0"/>
              </a:rPr>
              <a:t>, SMM), </a:t>
            </a:r>
            <a:r>
              <a:rPr lang="en-US" b="1" dirty="0" err="1">
                <a:latin typeface="Arial Narrow" panose="020B0606020202030204" pitchFamily="34" charset="0"/>
              </a:rPr>
              <a:t>tendo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em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conta</a:t>
            </a:r>
            <a:r>
              <a:rPr lang="en-US" b="1" dirty="0">
                <a:latin typeface="Arial Narrow" panose="020B0606020202030204" pitchFamily="34" charset="0"/>
              </a:rPr>
              <a:t> o </a:t>
            </a:r>
            <a:r>
              <a:rPr lang="en-US" b="1" dirty="0" err="1">
                <a:latin typeface="Arial Narrow" panose="020B0606020202030204" pitchFamily="34" charset="0"/>
              </a:rPr>
              <a:t>tipo</a:t>
            </a:r>
            <a:r>
              <a:rPr lang="en-US" b="1" dirty="0">
                <a:latin typeface="Arial Narrow" panose="020B0606020202030204" pitchFamily="34" charset="0"/>
              </a:rPr>
              <a:t> de </a:t>
            </a:r>
            <a:r>
              <a:rPr lang="en-US" b="1" dirty="0" err="1">
                <a:latin typeface="Arial Narrow" panose="020B0606020202030204" pitchFamily="34" charset="0"/>
              </a:rPr>
              <a:t>financiamento</a:t>
            </a:r>
            <a:r>
              <a:rPr lang="en-US" b="1" dirty="0">
                <a:latin typeface="Arial Narrow" panose="020B0606020202030204" pitchFamily="34" charset="0"/>
              </a:rPr>
              <a:t> do ES (</a:t>
            </a:r>
            <a:r>
              <a:rPr lang="en-US" b="1" dirty="0" err="1">
                <a:latin typeface="Arial Narrow" panose="020B0606020202030204" pitchFamily="34" charset="0"/>
              </a:rPr>
              <a:t>perspectiva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capitalista</a:t>
            </a:r>
            <a:r>
              <a:rPr lang="en-US" b="1" dirty="0">
                <a:latin typeface="Arial Narrow" panose="020B0606020202030204" pitchFamily="34" charset="0"/>
              </a:rPr>
              <a:t>) e </a:t>
            </a:r>
            <a:r>
              <a:rPr lang="en-US" b="1" dirty="0" err="1">
                <a:latin typeface="Arial Narrow" panose="020B0606020202030204" pitchFamily="34" charset="0"/>
              </a:rPr>
              <a:t>uma</a:t>
            </a:r>
            <a:r>
              <a:rPr lang="en-US" b="1" dirty="0">
                <a:latin typeface="Arial Narrow" panose="020B0606020202030204" pitchFamily="34" charset="0"/>
              </a:rPr>
              <a:t> base social </a:t>
            </a:r>
            <a:r>
              <a:rPr lang="en-US" b="1" dirty="0" err="1">
                <a:latin typeface="Arial Narrow" panose="020B0606020202030204" pitchFamily="34" charset="0"/>
              </a:rPr>
              <a:t>deficitária</a:t>
            </a:r>
            <a:r>
              <a:rPr lang="en-US" b="1" dirty="0">
                <a:latin typeface="Arial Narrow" panose="020B0606020202030204" pitchFamily="34" charset="0"/>
              </a:rPr>
              <a:t> da </a:t>
            </a:r>
            <a:r>
              <a:rPr lang="en-US" b="1" dirty="0" err="1">
                <a:latin typeface="Arial Narrow" panose="020B0606020202030204" pitchFamily="34" charset="0"/>
              </a:rPr>
              <a:t>maioria</a:t>
            </a:r>
            <a:r>
              <a:rPr lang="en-US" b="1" dirty="0">
                <a:latin typeface="Arial Narrow" panose="020B0606020202030204" pitchFamily="34" charset="0"/>
              </a:rPr>
              <a:t> dos </a:t>
            </a:r>
            <a:r>
              <a:rPr lang="en-US" b="1" dirty="0" err="1">
                <a:latin typeface="Arial Narrow" panose="020B0606020202030204" pitchFamily="34" charset="0"/>
              </a:rPr>
              <a:t>moçambicanos</a:t>
            </a:r>
            <a:r>
              <a:rPr lang="en-US" b="1" dirty="0">
                <a:latin typeface="Arial Narrow" panose="020B0606020202030204" pitchFamily="34" charset="0"/>
              </a:rPr>
              <a:t>, </a:t>
            </a:r>
            <a:r>
              <a:rPr lang="en-US" b="1" dirty="0" err="1">
                <a:latin typeface="Arial Narrow" panose="020B0606020202030204" pitchFamily="34" charset="0"/>
              </a:rPr>
              <a:t>num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contexto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em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que</a:t>
            </a:r>
            <a:r>
              <a:rPr lang="en-US" b="1" dirty="0">
                <a:latin typeface="Arial Narrow" panose="020B0606020202030204" pitchFamily="34" charset="0"/>
              </a:rPr>
              <a:t> o sector </a:t>
            </a:r>
            <a:r>
              <a:rPr lang="en-US" b="1" dirty="0" err="1">
                <a:latin typeface="Arial Narrow" panose="020B0606020202030204" pitchFamily="34" charset="0"/>
              </a:rPr>
              <a:t>privado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cresce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mais</a:t>
            </a:r>
            <a:r>
              <a:rPr lang="en-US" b="1" dirty="0">
                <a:latin typeface="Arial Narrow" panose="020B0606020202030204" pitchFamily="34" charset="0"/>
              </a:rPr>
              <a:t> do </a:t>
            </a:r>
            <a:r>
              <a:rPr lang="en-US" b="1" dirty="0" err="1">
                <a:latin typeface="Arial Narrow" panose="020B0606020202030204" pitchFamily="34" charset="0"/>
              </a:rPr>
              <a:t>que</a:t>
            </a:r>
            <a:r>
              <a:rPr lang="en-US" b="1" dirty="0">
                <a:latin typeface="Arial Narrow" panose="020B0606020202030204" pitchFamily="34" charset="0"/>
              </a:rPr>
              <a:t> o </a:t>
            </a:r>
            <a:r>
              <a:rPr lang="en-US" b="1" dirty="0" err="1">
                <a:latin typeface="Arial Narrow" panose="020B0606020202030204" pitchFamily="34" charset="0"/>
              </a:rPr>
              <a:t>público</a:t>
            </a:r>
            <a:r>
              <a:rPr lang="en-US" b="1" dirty="0">
                <a:latin typeface="Arial Narrow" panose="020B0606020202030204" pitchFamily="34" charset="0"/>
              </a:rPr>
              <a:t>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F09-3C19-473D-94AB-640F5AD3C847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163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 fontScale="90000"/>
          </a:bodyPr>
          <a:lstStyle/>
          <a:p>
            <a:pPr algn="just"/>
            <a:r>
              <a:rPr lang="pt-PT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Evolução da pop. do ES 2000-2023, por tipo de Instituição (4/11)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7342"/>
            <a:ext cx="10515600" cy="40612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6D0-4529-45D7-8BE3-52F716068105}" type="datetime1">
              <a:rPr lang="en-US" smtClean="0"/>
              <a:t>3/6/2025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F2C-8824-465B-AFFA-370E608185C9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16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390234"/>
              </p:ext>
            </p:extLst>
          </p:nvPr>
        </p:nvGraphicFramePr>
        <p:xfrm>
          <a:off x="838200" y="1717965"/>
          <a:ext cx="10515599" cy="468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49" imgH="4718225" progId="Excel.Sheet.12">
                  <p:embed/>
                </p:oleObj>
              </mc:Choice>
              <mc:Fallback>
                <p:oleObj name="Worksheet" r:id="rId2" imgW="7848649" imgH="4718225" progId="Excel.Shee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17965"/>
                        <a:ext cx="10515599" cy="4680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8072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1509</Words>
  <Application>Microsoft Office PowerPoint</Application>
  <PresentationFormat>Widescreen</PresentationFormat>
  <Paragraphs>149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 Narrow</vt:lpstr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Worksheet</vt:lpstr>
      <vt:lpstr>  </vt:lpstr>
      <vt:lpstr>Introdução (1/3)</vt:lpstr>
      <vt:lpstr>Introdução (2/3)</vt:lpstr>
      <vt:lpstr>PowerPoint Presentation</vt:lpstr>
      <vt:lpstr>Nossa Matriz de Análise Teórico-Científica (1/1) </vt:lpstr>
      <vt:lpstr>OS ISPTs em Moçambique (1/11) </vt:lpstr>
      <vt:lpstr>Evolução ISPTs/CTEM em Moçambique (2/11) </vt:lpstr>
      <vt:lpstr>Cont… (3/11)</vt:lpstr>
      <vt:lpstr>Evolução da pop. do ES 2000-2023, por tipo de Instituição (4/11)</vt:lpstr>
      <vt:lpstr>Evolução de nr de estudantes/tipo de IES (5/11)</vt:lpstr>
      <vt:lpstr>Evolução (%) estudantes/ tipo de IES (6/11)</vt:lpstr>
      <vt:lpstr>Cont… (7/11)</vt:lpstr>
      <vt:lpstr>Cont… (8/11)</vt:lpstr>
      <vt:lpstr>Cont… (9/11)</vt:lpstr>
      <vt:lpstr>Cont… (10/11)</vt:lpstr>
      <vt:lpstr>Cont… (11/11)</vt:lpstr>
      <vt:lpstr>DESTRUIÇÃO CRIATIVA: PODE O ISPM SER O ESTOPIM DOS ISPs NA LIDERANÇA DA AGENDA DE P&amp;D P/ SOBERANIA ALIMENTAR? (1/5)</vt:lpstr>
      <vt:lpstr>DESTRUIÇÃO CRIATIVA: PODE O ISPM SER O ESTOPIM DOS ISPs NA LIDERANÇA DA AGENDA DE P&amp;D P/ SOBERANIA ALIMENTAR? (2/5)</vt:lpstr>
      <vt:lpstr>DESTRUIÇÃO CRIATIVA: PODE O ISPM SER O ESTOPIM DOS ISPs NA LIDERANÇA DA AGENDA DE P&amp;D P/ SOBERANIA ALIMENTAR?(3/5)</vt:lpstr>
      <vt:lpstr>Considerações Finais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Nelma Ngonga</cp:lastModifiedBy>
  <cp:revision>97</cp:revision>
  <dcterms:created xsi:type="dcterms:W3CDTF">2025-03-03T07:49:44Z</dcterms:created>
  <dcterms:modified xsi:type="dcterms:W3CDTF">2025-03-06T05:46:53Z</dcterms:modified>
</cp:coreProperties>
</file>